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60" r:id="rId3"/>
    <p:sldId id="259" r:id="rId4"/>
    <p:sldId id="261" r:id="rId5"/>
    <p:sldId id="262" r:id="rId6"/>
    <p:sldId id="263" r:id="rId7"/>
    <p:sldId id="264" r:id="rId8"/>
    <p:sldId id="265"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9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BA1612-97D7-47DF-8917-247D43A535A0}" type="datetimeFigureOut">
              <a:rPr lang="en-PK" smtClean="0"/>
              <a:t>21/02/2022</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533304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A1612-97D7-47DF-8917-247D43A535A0}" type="datetimeFigureOut">
              <a:rPr lang="en-PK" smtClean="0"/>
              <a:t>21/02/2022</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57773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ABBA1612-97D7-47DF-8917-247D43A535A0}" type="datetimeFigureOut">
              <a:rPr lang="en-PK" smtClean="0"/>
              <a:t>21/02/2022</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798484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ABBA1612-97D7-47DF-8917-247D43A535A0}" type="datetimeFigureOut">
              <a:rPr lang="en-PK" smtClean="0"/>
              <a:t>21/02/2022</a:t>
            </a:fld>
            <a:endParaRPr lang="en-PK"/>
          </a:p>
        </p:txBody>
      </p:sp>
      <p:sp>
        <p:nvSpPr>
          <p:cNvPr id="3" name="Footer Placeholder 2"/>
          <p:cNvSpPr>
            <a:spLocks noGrp="1"/>
          </p:cNvSpPr>
          <p:nvPr>
            <p:ph type="ftr" sz="quarter" idx="11"/>
          </p:nvPr>
        </p:nvSpPr>
        <p:spPr/>
        <p:txBody>
          <a:bodyPr/>
          <a:lstStyle/>
          <a:p>
            <a:endParaRPr lang="en-PK"/>
          </a:p>
        </p:txBody>
      </p:sp>
      <p:sp>
        <p:nvSpPr>
          <p:cNvPr id="4" name="Slide Number Placeholder 3"/>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3250380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A1612-97D7-47DF-8917-247D43A535A0}" type="datetimeFigureOut">
              <a:rPr lang="en-PK" smtClean="0"/>
              <a:t>21/02/2022</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93451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A1612-97D7-47DF-8917-247D43A535A0}" type="datetimeFigureOut">
              <a:rPr lang="en-PK" smtClean="0"/>
              <a:t>21/02/2022</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1524630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A1612-97D7-47DF-8917-247D43A535A0}" type="datetimeFigureOut">
              <a:rPr lang="en-PK" smtClean="0"/>
              <a:t>21/02/2022</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2157728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A1612-97D7-47DF-8917-247D43A535A0}" type="datetimeFigureOut">
              <a:rPr lang="en-PK" smtClean="0"/>
              <a:t>21/02/2022</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180065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BA1612-97D7-47DF-8917-247D43A535A0}" type="datetimeFigureOut">
              <a:rPr lang="en-PK" smtClean="0"/>
              <a:t>21/02/2022</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411223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BA1612-97D7-47DF-8917-247D43A535A0}" type="datetimeFigureOut">
              <a:rPr lang="en-PK" smtClean="0"/>
              <a:t>21/02/2022</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411286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BA1612-97D7-47DF-8917-247D43A535A0}" type="datetimeFigureOut">
              <a:rPr lang="en-PK" smtClean="0"/>
              <a:t>21/02/2022</a:t>
            </a:fld>
            <a:endParaRPr lang="en-PK"/>
          </a:p>
        </p:txBody>
      </p:sp>
      <p:sp>
        <p:nvSpPr>
          <p:cNvPr id="4" name="Footer Placeholder 3"/>
          <p:cNvSpPr>
            <a:spLocks noGrp="1"/>
          </p:cNvSpPr>
          <p:nvPr>
            <p:ph type="ftr" sz="quarter" idx="11"/>
          </p:nvPr>
        </p:nvSpPr>
        <p:spPr/>
        <p:txBody>
          <a:bodyPr/>
          <a:lstStyle/>
          <a:p>
            <a:endParaRPr lang="en-PK"/>
          </a:p>
        </p:txBody>
      </p:sp>
      <p:sp>
        <p:nvSpPr>
          <p:cNvPr id="5" name="Slide Number Placeholder 4"/>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234201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A1612-97D7-47DF-8917-247D43A535A0}" type="datetimeFigureOut">
              <a:rPr lang="en-PK" smtClean="0"/>
              <a:t>21/02/2022</a:t>
            </a:fld>
            <a:endParaRPr lang="en-PK"/>
          </a:p>
        </p:txBody>
      </p:sp>
      <p:sp>
        <p:nvSpPr>
          <p:cNvPr id="3" name="Footer Placeholder 2"/>
          <p:cNvSpPr>
            <a:spLocks noGrp="1"/>
          </p:cNvSpPr>
          <p:nvPr>
            <p:ph type="ftr" sz="quarter" idx="11"/>
          </p:nvPr>
        </p:nvSpPr>
        <p:spPr/>
        <p:txBody>
          <a:bodyPr/>
          <a:lstStyle/>
          <a:p>
            <a:endParaRPr lang="en-PK"/>
          </a:p>
        </p:txBody>
      </p:sp>
      <p:sp>
        <p:nvSpPr>
          <p:cNvPr id="4" name="Slide Number Placeholder 3"/>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39428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BA1612-97D7-47DF-8917-247D43A535A0}" type="datetimeFigureOut">
              <a:rPr lang="en-PK" smtClean="0"/>
              <a:t>21/02/2022</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62229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ABBA1612-97D7-47DF-8917-247D43A535A0}" type="datetimeFigureOut">
              <a:rPr lang="en-PK" smtClean="0"/>
              <a:t>21/02/2022</a:t>
            </a:fld>
            <a:endParaRPr lang="en-PK"/>
          </a:p>
        </p:txBody>
      </p:sp>
      <p:sp>
        <p:nvSpPr>
          <p:cNvPr id="6" name="Footer Placeholder 5"/>
          <p:cNvSpPr>
            <a:spLocks noGrp="1"/>
          </p:cNvSpPr>
          <p:nvPr>
            <p:ph type="ftr" sz="quarter" idx="11"/>
          </p:nvPr>
        </p:nvSpPr>
        <p:spPr>
          <a:xfrm>
            <a:off x="590396" y="6041362"/>
            <a:ext cx="3295413" cy="365125"/>
          </a:xfrm>
        </p:spPr>
        <p:txBody>
          <a:bodyPr/>
          <a:lstStyle/>
          <a:p>
            <a:endParaRPr lang="en-PK"/>
          </a:p>
        </p:txBody>
      </p:sp>
      <p:sp>
        <p:nvSpPr>
          <p:cNvPr id="7" name="Slide Number Placeholder 6"/>
          <p:cNvSpPr>
            <a:spLocks noGrp="1"/>
          </p:cNvSpPr>
          <p:nvPr>
            <p:ph type="sldNum" sz="quarter" idx="12"/>
          </p:nvPr>
        </p:nvSpPr>
        <p:spPr>
          <a:xfrm>
            <a:off x="4862689" y="5915888"/>
            <a:ext cx="1062155" cy="490599"/>
          </a:xfrm>
        </p:spPr>
        <p:txBody>
          <a:bodyPr/>
          <a:lstStyle/>
          <a:p>
            <a:fld id="{F3AB919C-26EB-406F-B274-83F25883ABB6}" type="slidenum">
              <a:rPr lang="en-PK" smtClean="0"/>
              <a:t>‹#›</a:t>
            </a:fld>
            <a:endParaRPr lang="en-PK"/>
          </a:p>
        </p:txBody>
      </p:sp>
    </p:spTree>
    <p:extLst>
      <p:ext uri="{BB962C8B-B14F-4D97-AF65-F5344CB8AC3E}">
        <p14:creationId xmlns:p14="http://schemas.microsoft.com/office/powerpoint/2010/main" val="41552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PK"/>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ABBA1612-97D7-47DF-8917-247D43A535A0}" type="datetimeFigureOut">
              <a:rPr lang="en-PK" smtClean="0"/>
              <a:t>21/02/2022</a:t>
            </a:fld>
            <a:endParaRPr lang="en-PK"/>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3AB919C-26EB-406F-B274-83F25883ABB6}" type="slidenum">
              <a:rPr lang="en-PK" smtClean="0"/>
              <a:t>‹#›</a:t>
            </a:fld>
            <a:endParaRPr lang="en-PK"/>
          </a:p>
        </p:txBody>
      </p:sp>
    </p:spTree>
    <p:extLst>
      <p:ext uri="{BB962C8B-B14F-4D97-AF65-F5344CB8AC3E}">
        <p14:creationId xmlns:p14="http://schemas.microsoft.com/office/powerpoint/2010/main" val="3498488866"/>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7942-241E-49A6-A340-DE3137A025B8}"/>
              </a:ext>
            </a:extLst>
          </p:cNvPr>
          <p:cNvSpPr>
            <a:spLocks noGrp="1"/>
          </p:cNvSpPr>
          <p:nvPr>
            <p:ph type="ctrTitle"/>
          </p:nvPr>
        </p:nvSpPr>
        <p:spPr>
          <a:xfrm>
            <a:off x="283785" y="835572"/>
            <a:ext cx="11665779" cy="2307619"/>
          </a:xfrm>
        </p:spPr>
        <p:txBody>
          <a:bodyPr/>
          <a:lstStyle/>
          <a:p>
            <a:pPr algn="ctr"/>
            <a:r>
              <a:rPr lang="en-US" sz="5400" b="1" dirty="0">
                <a:solidFill>
                  <a:schemeClr val="tx1"/>
                </a:solidFill>
              </a:rPr>
              <a:t>WOMEN EMPOWERMENT </a:t>
            </a:r>
            <a:br>
              <a:rPr lang="en-US" sz="5400" b="1" dirty="0">
                <a:solidFill>
                  <a:schemeClr val="tx1"/>
                </a:solidFill>
              </a:rPr>
            </a:br>
            <a:r>
              <a:rPr lang="en-US" sz="5400" b="1" dirty="0">
                <a:solidFill>
                  <a:schemeClr val="tx1"/>
                </a:solidFill>
              </a:rPr>
              <a:t>SCO IN COLLABORATION WITH PTA</a:t>
            </a:r>
            <a:endParaRPr lang="en-PK" dirty="0">
              <a:solidFill>
                <a:schemeClr val="tx1"/>
              </a:solidFill>
            </a:endParaRPr>
          </a:p>
        </p:txBody>
      </p:sp>
      <p:pic>
        <p:nvPicPr>
          <p:cNvPr id="5" name="Picture 2" descr="Pakistan Telecommunication Authority - Wikipedia">
            <a:extLst>
              <a:ext uri="{FF2B5EF4-FFF2-40B4-BE49-F238E27FC236}">
                <a16:creationId xmlns:a16="http://schemas.microsoft.com/office/drawing/2014/main" id="{C722B3F2-2527-4597-961D-A91EFE061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329" y="4980324"/>
            <a:ext cx="2523050" cy="17199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44019E-D345-4E32-95DE-0F7AAB00E58B}"/>
              </a:ext>
            </a:extLst>
          </p:cNvPr>
          <p:cNvPicPr>
            <a:picLocks noChangeAspect="1"/>
          </p:cNvPicPr>
          <p:nvPr/>
        </p:nvPicPr>
        <p:blipFill>
          <a:blip r:embed="rId3"/>
          <a:stretch>
            <a:fillRect/>
          </a:stretch>
        </p:blipFill>
        <p:spPr>
          <a:xfrm>
            <a:off x="3449602" y="5040449"/>
            <a:ext cx="2107202" cy="1599708"/>
          </a:xfrm>
          <a:prstGeom prst="rect">
            <a:avLst/>
          </a:prstGeom>
        </p:spPr>
      </p:pic>
    </p:spTree>
    <p:extLst>
      <p:ext uri="{BB962C8B-B14F-4D97-AF65-F5344CB8AC3E}">
        <p14:creationId xmlns:p14="http://schemas.microsoft.com/office/powerpoint/2010/main" val="281384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9A32-4524-4397-B13B-8523917A93DA}"/>
              </a:ext>
            </a:extLst>
          </p:cNvPr>
          <p:cNvSpPr>
            <a:spLocks noGrp="1"/>
          </p:cNvSpPr>
          <p:nvPr>
            <p:ph type="title"/>
          </p:nvPr>
        </p:nvSpPr>
        <p:spPr/>
        <p:txBody>
          <a:bodyPr>
            <a:normAutofit fontScale="90000"/>
          </a:bodyPr>
          <a:lstStyle/>
          <a:p>
            <a:r>
              <a:rPr lang="en-US" dirty="0"/>
              <a:t>Celebration Of International Women's Day Every Year</a:t>
            </a:r>
            <a:endParaRPr lang="en-PK" dirty="0"/>
          </a:p>
        </p:txBody>
      </p:sp>
      <p:pic>
        <p:nvPicPr>
          <p:cNvPr id="4" name="Picture 3">
            <a:extLst>
              <a:ext uri="{FF2B5EF4-FFF2-40B4-BE49-F238E27FC236}">
                <a16:creationId xmlns:a16="http://schemas.microsoft.com/office/drawing/2014/main" id="{EED96373-EDC3-4674-A96E-CB323DE4C6CD}"/>
              </a:ext>
            </a:extLst>
          </p:cNvPr>
          <p:cNvPicPr>
            <a:picLocks noChangeAspect="1"/>
          </p:cNvPicPr>
          <p:nvPr/>
        </p:nvPicPr>
        <p:blipFill>
          <a:blip r:embed="rId3"/>
          <a:stretch>
            <a:fillRect/>
          </a:stretch>
        </p:blipFill>
        <p:spPr>
          <a:xfrm>
            <a:off x="3799491" y="6155583"/>
            <a:ext cx="4277710" cy="510458"/>
          </a:xfrm>
          <a:prstGeom prst="rect">
            <a:avLst/>
          </a:prstGeom>
        </p:spPr>
      </p:pic>
      <p:pic>
        <p:nvPicPr>
          <p:cNvPr id="8" name="Picture 7">
            <a:extLst>
              <a:ext uri="{FF2B5EF4-FFF2-40B4-BE49-F238E27FC236}">
                <a16:creationId xmlns:a16="http://schemas.microsoft.com/office/drawing/2014/main" id="{42BC873F-3D8E-48D9-8C6F-29544F15F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419" y="2192136"/>
            <a:ext cx="4277710" cy="389895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B952409-9FC1-4D6B-AB45-91EFC7BBCB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84" y="2192136"/>
            <a:ext cx="4532502" cy="3866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508177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9A32-4524-4397-B13B-8523917A93DA}"/>
              </a:ext>
            </a:extLst>
          </p:cNvPr>
          <p:cNvSpPr>
            <a:spLocks noGrp="1"/>
          </p:cNvSpPr>
          <p:nvPr>
            <p:ph type="title"/>
          </p:nvPr>
        </p:nvSpPr>
        <p:spPr/>
        <p:txBody>
          <a:bodyPr/>
          <a:lstStyle/>
          <a:p>
            <a:r>
              <a:rPr lang="en-US" sz="3600" dirty="0"/>
              <a:t>SCO INITIATIVES In Collaboration With PTA For Women Empowerment 2022</a:t>
            </a:r>
            <a:endParaRPr lang="en-PK" sz="3600" dirty="0"/>
          </a:p>
        </p:txBody>
      </p:sp>
      <p:sp>
        <p:nvSpPr>
          <p:cNvPr id="3" name="Content Placeholder 2">
            <a:extLst>
              <a:ext uri="{FF2B5EF4-FFF2-40B4-BE49-F238E27FC236}">
                <a16:creationId xmlns:a16="http://schemas.microsoft.com/office/drawing/2014/main" id="{F4DFFCC8-7182-4FB2-9085-D0123BB22DD9}"/>
              </a:ext>
            </a:extLst>
          </p:cNvPr>
          <p:cNvSpPr>
            <a:spLocks noGrp="1"/>
          </p:cNvSpPr>
          <p:nvPr>
            <p:ph idx="1"/>
          </p:nvPr>
        </p:nvSpPr>
        <p:spPr>
          <a:xfrm>
            <a:off x="140793" y="2222287"/>
            <a:ext cx="11919828" cy="3636511"/>
          </a:xfrm>
        </p:spPr>
        <p:txBody>
          <a:bodyPr>
            <a:normAutofit fontScale="85000" lnSpcReduction="10000"/>
          </a:bodyPr>
          <a:lstStyle/>
          <a:p>
            <a:pPr algn="just">
              <a:spcAft>
                <a:spcPts val="1200"/>
              </a:spcAft>
            </a:pPr>
            <a:r>
              <a:rPr lang="en-US" sz="2400" dirty="0"/>
              <a:t>SCO will organize seminar’s/workshops at Software Technology Park for Women on Basic digital skills and entrepreneurship training, Many females are members of SCO STP they will also help to  train new entrants</a:t>
            </a:r>
          </a:p>
          <a:p>
            <a:pPr algn="just">
              <a:spcAft>
                <a:spcPts val="1200"/>
              </a:spcAft>
            </a:pPr>
            <a:r>
              <a:rPr lang="en-US" sz="2400" dirty="0"/>
              <a:t>SCO will contribute towards Programs for access to social security &amp; entitlements, job link support and livelihood opportunities</a:t>
            </a:r>
          </a:p>
          <a:p>
            <a:pPr algn="just">
              <a:spcAft>
                <a:spcPts val="1200"/>
              </a:spcAft>
            </a:pPr>
            <a:r>
              <a:rPr lang="en-US" sz="2400" dirty="0"/>
              <a:t>For existing women entrepreneurs, a free of cost web site with online payment Gateway will be provided by SCO. This will  link and provide trade facilitation for women with mainland</a:t>
            </a:r>
          </a:p>
          <a:p>
            <a:pPr algn="just">
              <a:spcAft>
                <a:spcPts val="1200"/>
              </a:spcAft>
            </a:pPr>
            <a:r>
              <a:rPr lang="en-US" sz="2400" dirty="0"/>
              <a:t>SCO has started E medical facility in </a:t>
            </a:r>
            <a:r>
              <a:rPr lang="en-US" sz="2400" dirty="0" err="1"/>
              <a:t>Ajk</a:t>
            </a:r>
            <a:r>
              <a:rPr lang="en-US" sz="2400" dirty="0"/>
              <a:t> and GB, hiring of females for operations of subject project along with on boarding of female </a:t>
            </a:r>
            <a:r>
              <a:rPr lang="en-US" sz="2400" dirty="0" err="1"/>
              <a:t>SPaisa</a:t>
            </a:r>
            <a:r>
              <a:rPr lang="en-US" sz="2400" dirty="0"/>
              <a:t> agents shall also be the part of initiative 2022 for women</a:t>
            </a:r>
          </a:p>
        </p:txBody>
      </p:sp>
      <p:pic>
        <p:nvPicPr>
          <p:cNvPr id="4" name="Picture 3">
            <a:extLst>
              <a:ext uri="{FF2B5EF4-FFF2-40B4-BE49-F238E27FC236}">
                <a16:creationId xmlns:a16="http://schemas.microsoft.com/office/drawing/2014/main" id="{EED96373-EDC3-4674-A96E-CB323DE4C6CD}"/>
              </a:ext>
            </a:extLst>
          </p:cNvPr>
          <p:cNvPicPr>
            <a:picLocks noChangeAspect="1"/>
          </p:cNvPicPr>
          <p:nvPr/>
        </p:nvPicPr>
        <p:blipFill>
          <a:blip r:embed="rId3"/>
          <a:stretch>
            <a:fillRect/>
          </a:stretch>
        </p:blipFill>
        <p:spPr>
          <a:xfrm>
            <a:off x="3799491" y="6155583"/>
            <a:ext cx="4277710" cy="510458"/>
          </a:xfrm>
          <a:prstGeom prst="rect">
            <a:avLst/>
          </a:prstGeom>
        </p:spPr>
      </p:pic>
    </p:spTree>
    <p:extLst>
      <p:ext uri="{BB962C8B-B14F-4D97-AF65-F5344CB8AC3E}">
        <p14:creationId xmlns:p14="http://schemas.microsoft.com/office/powerpoint/2010/main" val="196617579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7942-241E-49A6-A340-DE3137A025B8}"/>
              </a:ext>
            </a:extLst>
          </p:cNvPr>
          <p:cNvSpPr>
            <a:spLocks noGrp="1"/>
          </p:cNvSpPr>
          <p:nvPr>
            <p:ph type="ctrTitle"/>
          </p:nvPr>
        </p:nvSpPr>
        <p:spPr>
          <a:xfrm>
            <a:off x="283785" y="1655379"/>
            <a:ext cx="11665779" cy="1487812"/>
          </a:xfrm>
        </p:spPr>
        <p:txBody>
          <a:bodyPr/>
          <a:lstStyle/>
          <a:p>
            <a:pPr algn="ctr"/>
            <a:r>
              <a:rPr lang="en-US" sz="5400" b="1" dirty="0">
                <a:solidFill>
                  <a:schemeClr val="tx1"/>
                </a:solidFill>
              </a:rPr>
              <a:t>THANK YOU</a:t>
            </a:r>
          </a:p>
        </p:txBody>
      </p:sp>
      <p:pic>
        <p:nvPicPr>
          <p:cNvPr id="4" name="Picture 3">
            <a:extLst>
              <a:ext uri="{FF2B5EF4-FFF2-40B4-BE49-F238E27FC236}">
                <a16:creationId xmlns:a16="http://schemas.microsoft.com/office/drawing/2014/main" id="{48C37A6B-195F-4998-BD6A-8BCB174C59F9}"/>
              </a:ext>
            </a:extLst>
          </p:cNvPr>
          <p:cNvPicPr>
            <a:picLocks noChangeAspect="1"/>
          </p:cNvPicPr>
          <p:nvPr/>
        </p:nvPicPr>
        <p:blipFill>
          <a:blip r:embed="rId3"/>
          <a:stretch>
            <a:fillRect/>
          </a:stretch>
        </p:blipFill>
        <p:spPr>
          <a:xfrm>
            <a:off x="0" y="5502166"/>
            <a:ext cx="12192000" cy="882867"/>
          </a:xfrm>
          <a:prstGeom prst="rect">
            <a:avLst/>
          </a:prstGeom>
        </p:spPr>
      </p:pic>
    </p:spTree>
    <p:extLst>
      <p:ext uri="{BB962C8B-B14F-4D97-AF65-F5344CB8AC3E}">
        <p14:creationId xmlns:p14="http://schemas.microsoft.com/office/powerpoint/2010/main" val="306716046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7942-241E-49A6-A340-DE3137A025B8}"/>
              </a:ext>
            </a:extLst>
          </p:cNvPr>
          <p:cNvSpPr>
            <a:spLocks noGrp="1"/>
          </p:cNvSpPr>
          <p:nvPr>
            <p:ph type="ctrTitle"/>
          </p:nvPr>
        </p:nvSpPr>
        <p:spPr>
          <a:xfrm>
            <a:off x="283785" y="835572"/>
            <a:ext cx="11665779" cy="2307619"/>
          </a:xfrm>
        </p:spPr>
        <p:txBody>
          <a:bodyPr/>
          <a:lstStyle/>
          <a:p>
            <a:pPr algn="ctr"/>
            <a:r>
              <a:rPr lang="en-US" sz="5400" b="1" dirty="0">
                <a:solidFill>
                  <a:schemeClr val="tx1"/>
                </a:solidFill>
              </a:rPr>
              <a:t>OUR PRIDE OUR GREAT WOMEN OF AJ&amp;K AND GB</a:t>
            </a:r>
          </a:p>
        </p:txBody>
      </p:sp>
      <p:pic>
        <p:nvPicPr>
          <p:cNvPr id="4" name="Picture 3">
            <a:extLst>
              <a:ext uri="{FF2B5EF4-FFF2-40B4-BE49-F238E27FC236}">
                <a16:creationId xmlns:a16="http://schemas.microsoft.com/office/drawing/2014/main" id="{48C37A6B-195F-4998-BD6A-8BCB174C59F9}"/>
              </a:ext>
            </a:extLst>
          </p:cNvPr>
          <p:cNvPicPr>
            <a:picLocks noChangeAspect="1"/>
          </p:cNvPicPr>
          <p:nvPr/>
        </p:nvPicPr>
        <p:blipFill>
          <a:blip r:embed="rId3"/>
          <a:stretch>
            <a:fillRect/>
          </a:stretch>
        </p:blipFill>
        <p:spPr>
          <a:xfrm>
            <a:off x="0" y="5502166"/>
            <a:ext cx="12192000" cy="882867"/>
          </a:xfrm>
          <a:prstGeom prst="rect">
            <a:avLst/>
          </a:prstGeom>
        </p:spPr>
      </p:pic>
    </p:spTree>
    <p:extLst>
      <p:ext uri="{BB962C8B-B14F-4D97-AF65-F5344CB8AC3E}">
        <p14:creationId xmlns:p14="http://schemas.microsoft.com/office/powerpoint/2010/main" val="248761291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9A32-4524-4397-B13B-8523917A93DA}"/>
              </a:ext>
            </a:extLst>
          </p:cNvPr>
          <p:cNvSpPr>
            <a:spLocks noGrp="1"/>
          </p:cNvSpPr>
          <p:nvPr>
            <p:ph type="title"/>
          </p:nvPr>
        </p:nvSpPr>
        <p:spPr/>
        <p:txBody>
          <a:bodyPr/>
          <a:lstStyle/>
          <a:p>
            <a:r>
              <a:rPr lang="en-US" dirty="0"/>
              <a:t>Samina </a:t>
            </a:r>
            <a:r>
              <a:rPr lang="en-US" dirty="0" err="1"/>
              <a:t>Baig</a:t>
            </a:r>
            <a:endParaRPr lang="en-PK" dirty="0"/>
          </a:p>
        </p:txBody>
      </p:sp>
      <p:sp>
        <p:nvSpPr>
          <p:cNvPr id="3" name="Content Placeholder 2">
            <a:extLst>
              <a:ext uri="{FF2B5EF4-FFF2-40B4-BE49-F238E27FC236}">
                <a16:creationId xmlns:a16="http://schemas.microsoft.com/office/drawing/2014/main" id="{F4DFFCC8-7182-4FB2-9085-D0123BB22DD9}"/>
              </a:ext>
            </a:extLst>
          </p:cNvPr>
          <p:cNvSpPr>
            <a:spLocks noGrp="1"/>
          </p:cNvSpPr>
          <p:nvPr>
            <p:ph idx="1"/>
          </p:nvPr>
        </p:nvSpPr>
        <p:spPr>
          <a:xfrm>
            <a:off x="140794" y="2222287"/>
            <a:ext cx="6575316" cy="3636511"/>
          </a:xfrm>
        </p:spPr>
        <p:txBody>
          <a:bodyPr>
            <a:normAutofit/>
          </a:bodyPr>
          <a:lstStyle/>
          <a:p>
            <a:pPr algn="just">
              <a:spcAft>
                <a:spcPts val="1200"/>
              </a:spcAft>
            </a:pPr>
            <a:r>
              <a:rPr lang="en-US" sz="2800" dirty="0" err="1"/>
              <a:t>Ms</a:t>
            </a:r>
            <a:r>
              <a:rPr lang="en-US" sz="2800" dirty="0"/>
              <a:t> Samina </a:t>
            </a:r>
            <a:r>
              <a:rPr lang="en-US" sz="2800" dirty="0" err="1"/>
              <a:t>Baig</a:t>
            </a:r>
            <a:r>
              <a:rPr lang="en-US" sz="2800" dirty="0"/>
              <a:t> has expedite Mount Everest in 2013, the lady from the small village of GB is the proud of nation</a:t>
            </a:r>
          </a:p>
          <a:p>
            <a:pPr algn="just">
              <a:spcAft>
                <a:spcPts val="1200"/>
              </a:spcAft>
            </a:pPr>
            <a:r>
              <a:rPr lang="en-US" sz="2800" dirty="0"/>
              <a:t>SCO took step a head a made her brand ambassador for promotion of products and services</a:t>
            </a:r>
          </a:p>
        </p:txBody>
      </p:sp>
      <p:pic>
        <p:nvPicPr>
          <p:cNvPr id="4" name="Picture 3">
            <a:extLst>
              <a:ext uri="{FF2B5EF4-FFF2-40B4-BE49-F238E27FC236}">
                <a16:creationId xmlns:a16="http://schemas.microsoft.com/office/drawing/2014/main" id="{EED96373-EDC3-4674-A96E-CB323DE4C6CD}"/>
              </a:ext>
            </a:extLst>
          </p:cNvPr>
          <p:cNvPicPr>
            <a:picLocks noChangeAspect="1"/>
          </p:cNvPicPr>
          <p:nvPr/>
        </p:nvPicPr>
        <p:blipFill>
          <a:blip r:embed="rId2"/>
          <a:stretch>
            <a:fillRect/>
          </a:stretch>
        </p:blipFill>
        <p:spPr>
          <a:xfrm>
            <a:off x="3799491" y="6155583"/>
            <a:ext cx="4277710" cy="510458"/>
          </a:xfrm>
          <a:prstGeom prst="rect">
            <a:avLst/>
          </a:prstGeom>
        </p:spPr>
      </p:pic>
      <p:pic>
        <p:nvPicPr>
          <p:cNvPr id="5" name="Picture 4">
            <a:extLst>
              <a:ext uri="{FF2B5EF4-FFF2-40B4-BE49-F238E27FC236}">
                <a16:creationId xmlns:a16="http://schemas.microsoft.com/office/drawing/2014/main" id="{0279893B-C28C-4D32-A9A8-B8439D7B853E}"/>
              </a:ext>
            </a:extLst>
          </p:cNvPr>
          <p:cNvPicPr>
            <a:picLocks noChangeAspect="1"/>
          </p:cNvPicPr>
          <p:nvPr/>
        </p:nvPicPr>
        <p:blipFill rotWithShape="1">
          <a:blip r:embed="rId3">
            <a:extLst>
              <a:ext uri="{28A0092B-C50C-407E-A947-70E740481C1C}">
                <a14:useLocalDpi xmlns:a14="http://schemas.microsoft.com/office/drawing/2010/main" val="0"/>
              </a:ext>
            </a:extLst>
          </a:blip>
          <a:srcRect l="5687" r="35032"/>
          <a:stretch/>
        </p:blipFill>
        <p:spPr>
          <a:xfrm>
            <a:off x="8077201" y="2076549"/>
            <a:ext cx="3927987" cy="3927986"/>
          </a:xfrm>
          <a:prstGeom prst="rect">
            <a:avLst/>
          </a:prstGeom>
        </p:spPr>
      </p:pic>
    </p:spTree>
    <p:extLst>
      <p:ext uri="{BB962C8B-B14F-4D97-AF65-F5344CB8AC3E}">
        <p14:creationId xmlns:p14="http://schemas.microsoft.com/office/powerpoint/2010/main" val="283337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9A32-4524-4397-B13B-8523917A93DA}"/>
              </a:ext>
            </a:extLst>
          </p:cNvPr>
          <p:cNvSpPr>
            <a:spLocks noGrp="1"/>
          </p:cNvSpPr>
          <p:nvPr>
            <p:ph type="title"/>
          </p:nvPr>
        </p:nvSpPr>
        <p:spPr/>
        <p:txBody>
          <a:bodyPr/>
          <a:lstStyle/>
          <a:p>
            <a:r>
              <a:rPr lang="en-US" dirty="0"/>
              <a:t>Maryam Mujtaba</a:t>
            </a:r>
            <a:endParaRPr lang="en-PK" dirty="0"/>
          </a:p>
        </p:txBody>
      </p:sp>
      <p:sp>
        <p:nvSpPr>
          <p:cNvPr id="3" name="Content Placeholder 2">
            <a:extLst>
              <a:ext uri="{FF2B5EF4-FFF2-40B4-BE49-F238E27FC236}">
                <a16:creationId xmlns:a16="http://schemas.microsoft.com/office/drawing/2014/main" id="{F4DFFCC8-7182-4FB2-9085-D0123BB22DD9}"/>
              </a:ext>
            </a:extLst>
          </p:cNvPr>
          <p:cNvSpPr>
            <a:spLocks noGrp="1"/>
          </p:cNvSpPr>
          <p:nvPr>
            <p:ph idx="1"/>
          </p:nvPr>
        </p:nvSpPr>
        <p:spPr>
          <a:xfrm>
            <a:off x="140794" y="2222287"/>
            <a:ext cx="6575316" cy="3636511"/>
          </a:xfrm>
        </p:spPr>
        <p:txBody>
          <a:bodyPr>
            <a:normAutofit fontScale="85000" lnSpcReduction="10000"/>
          </a:bodyPr>
          <a:lstStyle/>
          <a:p>
            <a:pPr algn="just">
              <a:spcAft>
                <a:spcPts val="1200"/>
              </a:spcAft>
            </a:pPr>
            <a:r>
              <a:rPr lang="en-US" sz="4000" dirty="0" err="1"/>
              <a:t>Ms</a:t>
            </a:r>
            <a:r>
              <a:rPr lang="en-US" sz="4000" dirty="0"/>
              <a:t> Maryam </a:t>
            </a:r>
            <a:r>
              <a:rPr lang="en-US" sz="4000" dirty="0" err="1"/>
              <a:t>Mujataba</a:t>
            </a:r>
            <a:r>
              <a:rPr lang="en-US" sz="4000" dirty="0"/>
              <a:t> has done a tremendous job for becoming first female commercial pilot from </a:t>
            </a:r>
            <a:r>
              <a:rPr lang="en-US" sz="4000" dirty="0" err="1"/>
              <a:t>AJ&amp;k</a:t>
            </a:r>
            <a:r>
              <a:rPr lang="en-US" sz="4000" dirty="0"/>
              <a:t>  </a:t>
            </a:r>
          </a:p>
          <a:p>
            <a:pPr algn="just">
              <a:spcAft>
                <a:spcPts val="1200"/>
              </a:spcAft>
            </a:pPr>
            <a:r>
              <a:rPr lang="en-US" sz="4000" dirty="0"/>
              <a:t>We are proud that she was also the brand ambassador of SCO for AJ&amp;K</a:t>
            </a:r>
          </a:p>
        </p:txBody>
      </p:sp>
      <p:pic>
        <p:nvPicPr>
          <p:cNvPr id="4" name="Picture 3">
            <a:extLst>
              <a:ext uri="{FF2B5EF4-FFF2-40B4-BE49-F238E27FC236}">
                <a16:creationId xmlns:a16="http://schemas.microsoft.com/office/drawing/2014/main" id="{EED96373-EDC3-4674-A96E-CB323DE4C6CD}"/>
              </a:ext>
            </a:extLst>
          </p:cNvPr>
          <p:cNvPicPr>
            <a:picLocks noChangeAspect="1"/>
          </p:cNvPicPr>
          <p:nvPr/>
        </p:nvPicPr>
        <p:blipFill>
          <a:blip r:embed="rId3"/>
          <a:stretch>
            <a:fillRect/>
          </a:stretch>
        </p:blipFill>
        <p:spPr>
          <a:xfrm>
            <a:off x="3799491" y="6155583"/>
            <a:ext cx="4277710" cy="510458"/>
          </a:xfrm>
          <a:prstGeom prst="rect">
            <a:avLst/>
          </a:prstGeom>
        </p:spPr>
      </p:pic>
      <p:pic>
        <p:nvPicPr>
          <p:cNvPr id="6" name="Picture 5">
            <a:extLst>
              <a:ext uri="{FF2B5EF4-FFF2-40B4-BE49-F238E27FC236}">
                <a16:creationId xmlns:a16="http://schemas.microsoft.com/office/drawing/2014/main" id="{AB29B30C-EBC3-42B6-ABE1-9665CE6B0931}"/>
              </a:ext>
            </a:extLst>
          </p:cNvPr>
          <p:cNvPicPr>
            <a:picLocks noChangeAspect="1"/>
          </p:cNvPicPr>
          <p:nvPr/>
        </p:nvPicPr>
        <p:blipFill rotWithShape="1">
          <a:blip r:embed="rId4">
            <a:extLst>
              <a:ext uri="{28A0092B-C50C-407E-A947-70E740481C1C}">
                <a14:useLocalDpi xmlns:a14="http://schemas.microsoft.com/office/drawing/2010/main" val="0"/>
              </a:ext>
            </a:extLst>
          </a:blip>
          <a:srcRect t="11454" r="26894"/>
          <a:stretch/>
        </p:blipFill>
        <p:spPr>
          <a:xfrm>
            <a:off x="7501974" y="2006753"/>
            <a:ext cx="4006868" cy="4067577"/>
          </a:xfrm>
          <a:prstGeom prst="rect">
            <a:avLst/>
          </a:prstGeom>
        </p:spPr>
      </p:pic>
    </p:spTree>
    <p:extLst>
      <p:ext uri="{BB962C8B-B14F-4D97-AF65-F5344CB8AC3E}">
        <p14:creationId xmlns:p14="http://schemas.microsoft.com/office/powerpoint/2010/main" val="274092165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9A32-4524-4397-B13B-8523917A93DA}"/>
              </a:ext>
            </a:extLst>
          </p:cNvPr>
          <p:cNvSpPr>
            <a:spLocks noGrp="1"/>
          </p:cNvSpPr>
          <p:nvPr>
            <p:ph type="title"/>
          </p:nvPr>
        </p:nvSpPr>
        <p:spPr/>
        <p:txBody>
          <a:bodyPr/>
          <a:lstStyle/>
          <a:p>
            <a:r>
              <a:rPr lang="en-US" dirty="0" err="1"/>
              <a:t>Anam</a:t>
            </a:r>
            <a:r>
              <a:rPr lang="en-US" dirty="0"/>
              <a:t> Najam</a:t>
            </a:r>
            <a:endParaRPr lang="en-PK" dirty="0"/>
          </a:p>
        </p:txBody>
      </p:sp>
      <p:sp>
        <p:nvSpPr>
          <p:cNvPr id="3" name="Content Placeholder 2">
            <a:extLst>
              <a:ext uri="{FF2B5EF4-FFF2-40B4-BE49-F238E27FC236}">
                <a16:creationId xmlns:a16="http://schemas.microsoft.com/office/drawing/2014/main" id="{F4DFFCC8-7182-4FB2-9085-D0123BB22DD9}"/>
              </a:ext>
            </a:extLst>
          </p:cNvPr>
          <p:cNvSpPr>
            <a:spLocks noGrp="1"/>
          </p:cNvSpPr>
          <p:nvPr>
            <p:ph idx="1"/>
          </p:nvPr>
        </p:nvSpPr>
        <p:spPr>
          <a:xfrm>
            <a:off x="140794" y="2222287"/>
            <a:ext cx="6575316" cy="3636511"/>
          </a:xfrm>
        </p:spPr>
        <p:txBody>
          <a:bodyPr>
            <a:normAutofit fontScale="92500" lnSpcReduction="10000"/>
          </a:bodyPr>
          <a:lstStyle/>
          <a:p>
            <a:pPr algn="just">
              <a:lnSpc>
                <a:spcPct val="90000"/>
              </a:lnSpc>
              <a:spcAft>
                <a:spcPts val="1200"/>
              </a:spcAft>
            </a:pPr>
            <a:r>
              <a:rPr lang="en-US" sz="3400" dirty="0" err="1"/>
              <a:t>Ms</a:t>
            </a:r>
            <a:r>
              <a:rPr lang="en-US" sz="3400" dirty="0"/>
              <a:t> </a:t>
            </a:r>
            <a:r>
              <a:rPr lang="en-US" sz="3400" dirty="0" err="1"/>
              <a:t>Anam</a:t>
            </a:r>
            <a:r>
              <a:rPr lang="en-US" sz="3400" dirty="0"/>
              <a:t> Najam is Pakistan's first and only quadriplegic psychiatrist</a:t>
            </a:r>
          </a:p>
          <a:p>
            <a:pPr algn="just">
              <a:lnSpc>
                <a:spcPct val="90000"/>
              </a:lnSpc>
              <a:spcAft>
                <a:spcPts val="1200"/>
              </a:spcAft>
            </a:pPr>
            <a:r>
              <a:rPr lang="en-US" sz="3400" dirty="0"/>
              <a:t>She is a true face of velour &amp; dauntlessness &amp; a source of an inspiration from Azad Jammu &amp; Kashmir and brand ambassador of SCO</a:t>
            </a:r>
          </a:p>
        </p:txBody>
      </p:sp>
      <p:pic>
        <p:nvPicPr>
          <p:cNvPr id="4" name="Picture 3">
            <a:extLst>
              <a:ext uri="{FF2B5EF4-FFF2-40B4-BE49-F238E27FC236}">
                <a16:creationId xmlns:a16="http://schemas.microsoft.com/office/drawing/2014/main" id="{EED96373-EDC3-4674-A96E-CB323DE4C6CD}"/>
              </a:ext>
            </a:extLst>
          </p:cNvPr>
          <p:cNvPicPr>
            <a:picLocks noChangeAspect="1"/>
          </p:cNvPicPr>
          <p:nvPr/>
        </p:nvPicPr>
        <p:blipFill>
          <a:blip r:embed="rId3"/>
          <a:stretch>
            <a:fillRect/>
          </a:stretch>
        </p:blipFill>
        <p:spPr>
          <a:xfrm>
            <a:off x="3799491" y="6155583"/>
            <a:ext cx="4277710" cy="510458"/>
          </a:xfrm>
          <a:prstGeom prst="rect">
            <a:avLst/>
          </a:prstGeom>
        </p:spPr>
      </p:pic>
      <p:pic>
        <p:nvPicPr>
          <p:cNvPr id="6" name="Picture 2" descr="Anam Najam (@AnamNajam1) / Twitter">
            <a:extLst>
              <a:ext uri="{FF2B5EF4-FFF2-40B4-BE49-F238E27FC236}">
                <a16:creationId xmlns:a16="http://schemas.microsoft.com/office/drawing/2014/main" id="{78241C4E-2C44-4DC6-A5E7-C3B796C359CB}"/>
              </a:ext>
            </a:extLst>
          </p:cNvPr>
          <p:cNvPicPr>
            <a:picLocks noChangeAspect="1" noChangeArrowheads="1"/>
          </p:cNvPicPr>
          <p:nvPr/>
        </p:nvPicPr>
        <p:blipFill>
          <a:blip r:embed="rId4"/>
          <a:srcRect/>
          <a:stretch>
            <a:fillRect/>
          </a:stretch>
        </p:blipFill>
        <p:spPr bwMode="auto">
          <a:xfrm>
            <a:off x="7665384" y="2028039"/>
            <a:ext cx="4025006" cy="4025006"/>
          </a:xfrm>
          <a:prstGeom prst="rect">
            <a:avLst/>
          </a:prstGeom>
          <a:noFill/>
        </p:spPr>
      </p:pic>
    </p:spTree>
    <p:extLst>
      <p:ext uri="{BB962C8B-B14F-4D97-AF65-F5344CB8AC3E}">
        <p14:creationId xmlns:p14="http://schemas.microsoft.com/office/powerpoint/2010/main" val="4842710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77942-241E-49A6-A340-DE3137A025B8}"/>
              </a:ext>
            </a:extLst>
          </p:cNvPr>
          <p:cNvSpPr>
            <a:spLocks noGrp="1"/>
          </p:cNvSpPr>
          <p:nvPr>
            <p:ph type="ctrTitle"/>
          </p:nvPr>
        </p:nvSpPr>
        <p:spPr>
          <a:xfrm>
            <a:off x="283785" y="835572"/>
            <a:ext cx="11665779" cy="2307619"/>
          </a:xfrm>
        </p:spPr>
        <p:txBody>
          <a:bodyPr/>
          <a:lstStyle/>
          <a:p>
            <a:pPr algn="ctr"/>
            <a:r>
              <a:rPr lang="en-US" sz="5400" b="1" dirty="0">
                <a:solidFill>
                  <a:schemeClr val="tx1"/>
                </a:solidFill>
              </a:rPr>
              <a:t>SCO INITIATIVES FOR WOMEN EMPOWERMENT</a:t>
            </a:r>
          </a:p>
        </p:txBody>
      </p:sp>
      <p:pic>
        <p:nvPicPr>
          <p:cNvPr id="4" name="Picture 3">
            <a:extLst>
              <a:ext uri="{FF2B5EF4-FFF2-40B4-BE49-F238E27FC236}">
                <a16:creationId xmlns:a16="http://schemas.microsoft.com/office/drawing/2014/main" id="{48C37A6B-195F-4998-BD6A-8BCB174C59F9}"/>
              </a:ext>
            </a:extLst>
          </p:cNvPr>
          <p:cNvPicPr>
            <a:picLocks noChangeAspect="1"/>
          </p:cNvPicPr>
          <p:nvPr/>
        </p:nvPicPr>
        <p:blipFill>
          <a:blip r:embed="rId3"/>
          <a:stretch>
            <a:fillRect/>
          </a:stretch>
        </p:blipFill>
        <p:spPr>
          <a:xfrm>
            <a:off x="0" y="5502166"/>
            <a:ext cx="12192000" cy="882867"/>
          </a:xfrm>
          <a:prstGeom prst="rect">
            <a:avLst/>
          </a:prstGeom>
        </p:spPr>
      </p:pic>
    </p:spTree>
    <p:extLst>
      <p:ext uri="{BB962C8B-B14F-4D97-AF65-F5344CB8AC3E}">
        <p14:creationId xmlns:p14="http://schemas.microsoft.com/office/powerpoint/2010/main" val="1061807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9A32-4524-4397-B13B-8523917A93DA}"/>
              </a:ext>
            </a:extLst>
          </p:cNvPr>
          <p:cNvSpPr>
            <a:spLocks noGrp="1"/>
          </p:cNvSpPr>
          <p:nvPr>
            <p:ph type="title"/>
          </p:nvPr>
        </p:nvSpPr>
        <p:spPr/>
        <p:txBody>
          <a:bodyPr/>
          <a:lstStyle/>
          <a:p>
            <a:r>
              <a:rPr lang="en-US" dirty="0"/>
              <a:t>Honorary Employment Program</a:t>
            </a:r>
            <a:endParaRPr lang="en-PK" dirty="0"/>
          </a:p>
        </p:txBody>
      </p:sp>
      <p:sp>
        <p:nvSpPr>
          <p:cNvPr id="3" name="Content Placeholder 2">
            <a:extLst>
              <a:ext uri="{FF2B5EF4-FFF2-40B4-BE49-F238E27FC236}">
                <a16:creationId xmlns:a16="http://schemas.microsoft.com/office/drawing/2014/main" id="{F4DFFCC8-7182-4FB2-9085-D0123BB22DD9}"/>
              </a:ext>
            </a:extLst>
          </p:cNvPr>
          <p:cNvSpPr>
            <a:spLocks noGrp="1"/>
          </p:cNvSpPr>
          <p:nvPr>
            <p:ph idx="1"/>
          </p:nvPr>
        </p:nvSpPr>
        <p:spPr>
          <a:xfrm>
            <a:off x="140793" y="2222287"/>
            <a:ext cx="7521247" cy="3636511"/>
          </a:xfrm>
        </p:spPr>
        <p:txBody>
          <a:bodyPr>
            <a:normAutofit fontScale="85000" lnSpcReduction="20000"/>
          </a:bodyPr>
          <a:lstStyle/>
          <a:p>
            <a:pPr algn="just">
              <a:spcAft>
                <a:spcPts val="1200"/>
              </a:spcAft>
            </a:pPr>
            <a:r>
              <a:rPr lang="en-US" sz="3100" dirty="0"/>
              <a:t>SCO has given opportunity to young artist of AJ&amp;K and GB to show their skills at national level by conducting Painting &amp; Photography competitions at PNCA ISB</a:t>
            </a:r>
          </a:p>
          <a:p>
            <a:pPr algn="just">
              <a:spcAft>
                <a:spcPts val="1200"/>
              </a:spcAft>
            </a:pPr>
            <a:r>
              <a:rPr lang="en-US" sz="3100" dirty="0" err="1"/>
              <a:t>Mr</a:t>
            </a:r>
            <a:r>
              <a:rPr lang="en-US" sz="3100" dirty="0"/>
              <a:t> &amp; </a:t>
            </a:r>
            <a:r>
              <a:rPr lang="en-US" sz="3100" dirty="0" err="1"/>
              <a:t>Mrs</a:t>
            </a:r>
            <a:r>
              <a:rPr lang="en-US" sz="3100" dirty="0"/>
              <a:t> President has honored female artist of AJ&amp;K and GB for their outstanding performance </a:t>
            </a:r>
          </a:p>
          <a:p>
            <a:pPr algn="just">
              <a:spcAft>
                <a:spcPts val="1200"/>
              </a:spcAft>
            </a:pPr>
            <a:r>
              <a:rPr lang="en-US" sz="3100" dirty="0"/>
              <a:t>SCO has given honorary employment to females for encouraging their talent</a:t>
            </a:r>
          </a:p>
        </p:txBody>
      </p:sp>
      <p:pic>
        <p:nvPicPr>
          <p:cNvPr id="4" name="Picture 3">
            <a:extLst>
              <a:ext uri="{FF2B5EF4-FFF2-40B4-BE49-F238E27FC236}">
                <a16:creationId xmlns:a16="http://schemas.microsoft.com/office/drawing/2014/main" id="{EED96373-EDC3-4674-A96E-CB323DE4C6CD}"/>
              </a:ext>
            </a:extLst>
          </p:cNvPr>
          <p:cNvPicPr>
            <a:picLocks noChangeAspect="1"/>
          </p:cNvPicPr>
          <p:nvPr/>
        </p:nvPicPr>
        <p:blipFill>
          <a:blip r:embed="rId3"/>
          <a:stretch>
            <a:fillRect/>
          </a:stretch>
        </p:blipFill>
        <p:spPr>
          <a:xfrm>
            <a:off x="3799491" y="6155583"/>
            <a:ext cx="4277710" cy="510458"/>
          </a:xfrm>
          <a:prstGeom prst="rect">
            <a:avLst/>
          </a:prstGeom>
        </p:spPr>
      </p:pic>
      <p:pic>
        <p:nvPicPr>
          <p:cNvPr id="7" name="Picture 6">
            <a:extLst>
              <a:ext uri="{FF2B5EF4-FFF2-40B4-BE49-F238E27FC236}">
                <a16:creationId xmlns:a16="http://schemas.microsoft.com/office/drawing/2014/main" id="{0934F8EA-1A08-4225-97E9-8E737AEDFE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46" t="11481" r="11293"/>
          <a:stretch/>
        </p:blipFill>
        <p:spPr>
          <a:xfrm>
            <a:off x="7908870" y="2005972"/>
            <a:ext cx="4142335" cy="3852825"/>
          </a:xfrm>
          <a:prstGeom prst="rect">
            <a:avLst/>
          </a:prstGeom>
        </p:spPr>
      </p:pic>
    </p:spTree>
    <p:extLst>
      <p:ext uri="{BB962C8B-B14F-4D97-AF65-F5344CB8AC3E}">
        <p14:creationId xmlns:p14="http://schemas.microsoft.com/office/powerpoint/2010/main" val="307616785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9A32-4524-4397-B13B-8523917A93DA}"/>
              </a:ext>
            </a:extLst>
          </p:cNvPr>
          <p:cNvSpPr>
            <a:spLocks noGrp="1"/>
          </p:cNvSpPr>
          <p:nvPr>
            <p:ph type="title"/>
          </p:nvPr>
        </p:nvSpPr>
        <p:spPr/>
        <p:txBody>
          <a:bodyPr/>
          <a:lstStyle/>
          <a:p>
            <a:r>
              <a:rPr lang="en-US" dirty="0"/>
              <a:t>Sponsoring Female Sports</a:t>
            </a:r>
            <a:endParaRPr lang="en-PK" dirty="0"/>
          </a:p>
        </p:txBody>
      </p:sp>
      <p:sp>
        <p:nvSpPr>
          <p:cNvPr id="3" name="Content Placeholder 2">
            <a:extLst>
              <a:ext uri="{FF2B5EF4-FFF2-40B4-BE49-F238E27FC236}">
                <a16:creationId xmlns:a16="http://schemas.microsoft.com/office/drawing/2014/main" id="{F4DFFCC8-7182-4FB2-9085-D0123BB22DD9}"/>
              </a:ext>
            </a:extLst>
          </p:cNvPr>
          <p:cNvSpPr>
            <a:spLocks noGrp="1"/>
          </p:cNvSpPr>
          <p:nvPr>
            <p:ph idx="1"/>
          </p:nvPr>
        </p:nvSpPr>
        <p:spPr>
          <a:xfrm>
            <a:off x="140793" y="2222287"/>
            <a:ext cx="7521247" cy="3636511"/>
          </a:xfrm>
        </p:spPr>
        <p:txBody>
          <a:bodyPr>
            <a:normAutofit fontScale="62500" lnSpcReduction="20000"/>
          </a:bodyPr>
          <a:lstStyle/>
          <a:p>
            <a:pPr algn="just">
              <a:spcAft>
                <a:spcPts val="1200"/>
              </a:spcAft>
            </a:pPr>
            <a:r>
              <a:rPr lang="en-US" sz="4400" dirty="0"/>
              <a:t>SCO Org MGPL at </a:t>
            </a:r>
            <a:r>
              <a:rPr lang="en-US" sz="4400" dirty="0" err="1"/>
              <a:t>Gulmit</a:t>
            </a:r>
            <a:r>
              <a:rPr lang="en-US" sz="4400" dirty="0"/>
              <a:t> </a:t>
            </a:r>
            <a:r>
              <a:rPr lang="en-US" sz="4400" dirty="0" err="1"/>
              <a:t>Gojal</a:t>
            </a:r>
            <a:r>
              <a:rPr lang="en-US" sz="4400" dirty="0"/>
              <a:t>, </a:t>
            </a:r>
            <a:r>
              <a:rPr lang="en-US" sz="4400" dirty="0" err="1"/>
              <a:t>Hunza</a:t>
            </a:r>
            <a:endParaRPr lang="en-US" sz="4400" dirty="0"/>
          </a:p>
          <a:p>
            <a:pPr algn="just">
              <a:spcAft>
                <a:spcPts val="1200"/>
              </a:spcAft>
            </a:pPr>
            <a:r>
              <a:rPr lang="en-US" sz="4400" dirty="0"/>
              <a:t>11x teams and 130x players were participated in the tournament</a:t>
            </a:r>
          </a:p>
          <a:p>
            <a:pPr algn="just">
              <a:spcAft>
                <a:spcPts val="1200"/>
              </a:spcAft>
            </a:pPr>
            <a:r>
              <a:rPr lang="en-US" sz="4400" dirty="0"/>
              <a:t>National media and  </a:t>
            </a:r>
            <a:r>
              <a:rPr lang="en-US" sz="4400" dirty="0" err="1"/>
              <a:t>elec</a:t>
            </a:r>
            <a:r>
              <a:rPr lang="en-US" sz="4400" dirty="0"/>
              <a:t>, print and social media of GB</a:t>
            </a:r>
          </a:p>
          <a:p>
            <a:pPr algn="just">
              <a:spcAft>
                <a:spcPts val="1200"/>
              </a:spcAft>
            </a:pPr>
            <a:r>
              <a:rPr lang="en-US" sz="4400" dirty="0"/>
              <a:t>Canadian </a:t>
            </a:r>
            <a:r>
              <a:rPr lang="en-US" sz="4400" dirty="0" err="1"/>
              <a:t>Bloger</a:t>
            </a:r>
            <a:r>
              <a:rPr lang="en-US" sz="4400" dirty="0"/>
              <a:t> Rosie Gabriel &amp; Denmark Movie “Kids on Silk Rd”  covered the event</a:t>
            </a:r>
          </a:p>
        </p:txBody>
      </p:sp>
      <p:pic>
        <p:nvPicPr>
          <p:cNvPr id="4" name="Picture 3">
            <a:extLst>
              <a:ext uri="{FF2B5EF4-FFF2-40B4-BE49-F238E27FC236}">
                <a16:creationId xmlns:a16="http://schemas.microsoft.com/office/drawing/2014/main" id="{EED96373-EDC3-4674-A96E-CB323DE4C6CD}"/>
              </a:ext>
            </a:extLst>
          </p:cNvPr>
          <p:cNvPicPr>
            <a:picLocks noChangeAspect="1"/>
          </p:cNvPicPr>
          <p:nvPr/>
        </p:nvPicPr>
        <p:blipFill>
          <a:blip r:embed="rId3"/>
          <a:stretch>
            <a:fillRect/>
          </a:stretch>
        </p:blipFill>
        <p:spPr>
          <a:xfrm>
            <a:off x="3799491" y="6155583"/>
            <a:ext cx="4277710" cy="510458"/>
          </a:xfrm>
          <a:prstGeom prst="rect">
            <a:avLst/>
          </a:prstGeom>
        </p:spPr>
      </p:pic>
      <p:pic>
        <p:nvPicPr>
          <p:cNvPr id="6" name="Picture 3" descr="C:\Users\SCO Sec HQ (GB)\Desktop\CSR repot\SCO MGPL\WhatsApp Image 2021-10-27 at 20.20.25.jpeg">
            <a:extLst>
              <a:ext uri="{FF2B5EF4-FFF2-40B4-BE49-F238E27FC236}">
                <a16:creationId xmlns:a16="http://schemas.microsoft.com/office/drawing/2014/main" id="{F60EDA15-BAAC-48A2-8692-A425D3530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497" y="2027969"/>
            <a:ext cx="4277710" cy="399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024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9A32-4524-4397-B13B-8523917A93DA}"/>
              </a:ext>
            </a:extLst>
          </p:cNvPr>
          <p:cNvSpPr>
            <a:spLocks noGrp="1"/>
          </p:cNvSpPr>
          <p:nvPr>
            <p:ph type="title"/>
          </p:nvPr>
        </p:nvSpPr>
        <p:spPr/>
        <p:txBody>
          <a:bodyPr/>
          <a:lstStyle/>
          <a:p>
            <a:r>
              <a:rPr lang="en-US" dirty="0"/>
              <a:t>Digital Bootcamp For Women</a:t>
            </a:r>
            <a:endParaRPr lang="en-PK" dirty="0"/>
          </a:p>
        </p:txBody>
      </p:sp>
      <p:sp>
        <p:nvSpPr>
          <p:cNvPr id="3" name="Content Placeholder 2">
            <a:extLst>
              <a:ext uri="{FF2B5EF4-FFF2-40B4-BE49-F238E27FC236}">
                <a16:creationId xmlns:a16="http://schemas.microsoft.com/office/drawing/2014/main" id="{F4DFFCC8-7182-4FB2-9085-D0123BB22DD9}"/>
              </a:ext>
            </a:extLst>
          </p:cNvPr>
          <p:cNvSpPr>
            <a:spLocks noGrp="1"/>
          </p:cNvSpPr>
          <p:nvPr>
            <p:ph idx="1"/>
          </p:nvPr>
        </p:nvSpPr>
        <p:spPr>
          <a:xfrm>
            <a:off x="140793" y="2222287"/>
            <a:ext cx="7521247" cy="3636511"/>
          </a:xfrm>
        </p:spPr>
        <p:txBody>
          <a:bodyPr>
            <a:normAutofit fontScale="92500" lnSpcReduction="20000"/>
          </a:bodyPr>
          <a:lstStyle/>
          <a:p>
            <a:pPr algn="just">
              <a:spcAft>
                <a:spcPts val="1200"/>
              </a:spcAft>
            </a:pPr>
            <a:r>
              <a:rPr lang="en-US" sz="2800" dirty="0"/>
              <a:t>3 Day Long Digital Bootcamp for women of Gilgit Baltistan concluded with 25 women graduating and learning digital skills.</a:t>
            </a:r>
          </a:p>
          <a:p>
            <a:pPr algn="just">
              <a:spcAft>
                <a:spcPts val="1200"/>
              </a:spcAft>
            </a:pPr>
            <a:r>
              <a:rPr lang="en-US" sz="2800" dirty="0"/>
              <a:t>During the 3 days, these women identified their skills, built business models around the innovative ideas they proposed and utilized Digital skills to scale up the businesses. SCO sponsored the event by provision of space light refreshment/lunches &amp; media coverage.</a:t>
            </a:r>
          </a:p>
        </p:txBody>
      </p:sp>
      <p:pic>
        <p:nvPicPr>
          <p:cNvPr id="4" name="Picture 3">
            <a:extLst>
              <a:ext uri="{FF2B5EF4-FFF2-40B4-BE49-F238E27FC236}">
                <a16:creationId xmlns:a16="http://schemas.microsoft.com/office/drawing/2014/main" id="{EED96373-EDC3-4674-A96E-CB323DE4C6CD}"/>
              </a:ext>
            </a:extLst>
          </p:cNvPr>
          <p:cNvPicPr>
            <a:picLocks noChangeAspect="1"/>
          </p:cNvPicPr>
          <p:nvPr/>
        </p:nvPicPr>
        <p:blipFill>
          <a:blip r:embed="rId3"/>
          <a:stretch>
            <a:fillRect/>
          </a:stretch>
        </p:blipFill>
        <p:spPr>
          <a:xfrm>
            <a:off x="3799491" y="6155583"/>
            <a:ext cx="4277710" cy="510458"/>
          </a:xfrm>
          <a:prstGeom prst="rect">
            <a:avLst/>
          </a:prstGeom>
        </p:spPr>
      </p:pic>
      <p:pic>
        <p:nvPicPr>
          <p:cNvPr id="7" name="Picture 6">
            <a:extLst>
              <a:ext uri="{FF2B5EF4-FFF2-40B4-BE49-F238E27FC236}">
                <a16:creationId xmlns:a16="http://schemas.microsoft.com/office/drawing/2014/main" id="{ECB20312-F0FE-4C98-9D41-1C45A8ECFA9C}"/>
              </a:ext>
            </a:extLst>
          </p:cNvPr>
          <p:cNvPicPr>
            <a:picLocks noChangeAspect="1"/>
          </p:cNvPicPr>
          <p:nvPr/>
        </p:nvPicPr>
        <p:blipFill>
          <a:blip r:embed="rId4"/>
          <a:stretch>
            <a:fillRect/>
          </a:stretch>
        </p:blipFill>
        <p:spPr>
          <a:xfrm>
            <a:off x="7662040" y="2506718"/>
            <a:ext cx="4420305" cy="2980339"/>
          </a:xfrm>
          <a:prstGeom prst="rect">
            <a:avLst/>
          </a:prstGeom>
        </p:spPr>
      </p:pic>
    </p:spTree>
    <p:extLst>
      <p:ext uri="{BB962C8B-B14F-4D97-AF65-F5344CB8AC3E}">
        <p14:creationId xmlns:p14="http://schemas.microsoft.com/office/powerpoint/2010/main" val="383839829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Quotabl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
  <TotalTime>55</TotalTime>
  <Words>459</Words>
  <Application>Microsoft Office PowerPoint</Application>
  <PresentationFormat>Widescreen</PresentationFormat>
  <Paragraphs>31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Century Gothic</vt:lpstr>
      <vt:lpstr>Wingdings 2</vt:lpstr>
      <vt:lpstr>Quotable</vt:lpstr>
      <vt:lpstr>WOMEN EMPOWERMENT  SCO IN COLLABORATION WITH PTA</vt:lpstr>
      <vt:lpstr>OUR PRIDE OUR GREAT WOMEN OF AJ&amp;K AND GB</vt:lpstr>
      <vt:lpstr>Samina Baig</vt:lpstr>
      <vt:lpstr>Maryam Mujtaba</vt:lpstr>
      <vt:lpstr>Anam Najam</vt:lpstr>
      <vt:lpstr>SCO INITIATIVES FOR WOMEN EMPOWERMENT</vt:lpstr>
      <vt:lpstr>Honorary Employment Program</vt:lpstr>
      <vt:lpstr>Sponsoring Female Sports</vt:lpstr>
      <vt:lpstr>Digital Bootcamp For Women</vt:lpstr>
      <vt:lpstr>Celebration Of International Women's Day Every Year</vt:lpstr>
      <vt:lpstr>SCO INITIATIVES In Collaboration With PTA For Women Empowerment 2022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EMPOWERMENT  SCO IN COLLABORATION WITH PTA</dc:title>
  <dc:creator>Hp</dc:creator>
  <cp:lastModifiedBy>Hp</cp:lastModifiedBy>
  <cp:revision>12</cp:revision>
  <dcterms:created xsi:type="dcterms:W3CDTF">2022-02-21T10:22:11Z</dcterms:created>
  <dcterms:modified xsi:type="dcterms:W3CDTF">2022-02-21T11:17:24Z</dcterms:modified>
</cp:coreProperties>
</file>