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3" r:id="rId2"/>
    <p:sldId id="291" r:id="rId3"/>
    <p:sldId id="322" r:id="rId4"/>
    <p:sldId id="286" r:id="rId5"/>
    <p:sldId id="331" r:id="rId6"/>
    <p:sldId id="330" r:id="rId7"/>
    <p:sldId id="260" r:id="rId8"/>
    <p:sldId id="321" r:id="rId9"/>
    <p:sldId id="317" r:id="rId10"/>
    <p:sldId id="271" r:id="rId11"/>
    <p:sldId id="324" r:id="rId12"/>
    <p:sldId id="259" r:id="rId13"/>
    <p:sldId id="284" r:id="rId14"/>
    <p:sldId id="273" r:id="rId15"/>
    <p:sldId id="329" r:id="rId16"/>
    <p:sldId id="328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05DA43BB-A88C-4328-BE31-1A092B6E1B4A}">
          <p14:sldIdLst>
            <p14:sldId id="323"/>
            <p14:sldId id="291"/>
            <p14:sldId id="322"/>
            <p14:sldId id="286"/>
            <p14:sldId id="331"/>
            <p14:sldId id="330"/>
            <p14:sldId id="260"/>
            <p14:sldId id="321"/>
            <p14:sldId id="317"/>
            <p14:sldId id="271"/>
            <p14:sldId id="324"/>
            <p14:sldId id="259"/>
            <p14:sldId id="284"/>
            <p14:sldId id="273"/>
            <p14:sldId id="329"/>
            <p14:sldId id="328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had Rehman/CRA/ISB" initials="FR" lastIdx="1" clrIdx="0">
    <p:extLst>
      <p:ext uri="{19B8F6BF-5375-455C-9EA6-DF929625EA0E}">
        <p15:presenceInfo xmlns:p15="http://schemas.microsoft.com/office/powerpoint/2012/main" userId="S::fahad.rehman@jazz.com.pk::1b98fd17-ef9b-45ee-a878-116bddc930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B0F"/>
    <a:srgbClr val="FCAF17"/>
    <a:srgbClr val="FFC000"/>
    <a:srgbClr val="FFD243"/>
    <a:srgbClr val="FFDD00"/>
    <a:srgbClr val="BA131A"/>
    <a:srgbClr val="FF1B22"/>
    <a:srgbClr val="BA4817"/>
    <a:srgbClr val="6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81" autoAdjust="0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96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A19A5-03A5-4A04-B390-77EC96214E5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D2016-8C7E-4DA7-B45C-DB0578E56A92}">
      <dgm:prSet phldrT="[Text]" phldr="1"/>
      <dgm:spPr>
        <a:solidFill>
          <a:srgbClr val="9E0B0F"/>
        </a:solidFill>
      </dgm:spPr>
      <dgm:t>
        <a:bodyPr/>
        <a:lstStyle/>
        <a:p>
          <a:endParaRPr lang="en-US" dirty="0"/>
        </a:p>
      </dgm:t>
    </dgm:pt>
    <dgm:pt modelId="{D3206030-4AAB-44A6-A26E-6DDA5938CC8C}" type="parTrans" cxnId="{51DDAE26-EE7C-4880-9B19-88A7D27F0AB7}">
      <dgm:prSet/>
      <dgm:spPr/>
      <dgm:t>
        <a:bodyPr/>
        <a:lstStyle/>
        <a:p>
          <a:endParaRPr lang="en-US"/>
        </a:p>
      </dgm:t>
    </dgm:pt>
    <dgm:pt modelId="{7E0B7A0D-3C42-4A44-9CD3-7DB76B5743C3}" type="sibTrans" cxnId="{51DDAE26-EE7C-4880-9B19-88A7D27F0AB7}">
      <dgm:prSet/>
      <dgm:spPr>
        <a:solidFill>
          <a:srgbClr val="670000"/>
        </a:solidFill>
      </dgm:spPr>
      <dgm:t>
        <a:bodyPr/>
        <a:lstStyle/>
        <a:p>
          <a:endParaRPr lang="en-US"/>
        </a:p>
      </dgm:t>
    </dgm:pt>
    <dgm:pt modelId="{AAEAC701-7EBF-40F8-AC2E-D4ADD6368A23}">
      <dgm:prSet phldrT="[Text]" phldr="1"/>
      <dgm:spPr/>
      <dgm:t>
        <a:bodyPr/>
        <a:lstStyle/>
        <a:p>
          <a:endParaRPr lang="en-US"/>
        </a:p>
      </dgm:t>
    </dgm:pt>
    <dgm:pt modelId="{7C38D171-9DB9-4880-9FBF-767C3819B64E}" type="parTrans" cxnId="{452785DE-4051-4FA5-8883-A411D3144950}">
      <dgm:prSet/>
      <dgm:spPr/>
      <dgm:t>
        <a:bodyPr/>
        <a:lstStyle/>
        <a:p>
          <a:endParaRPr lang="en-US"/>
        </a:p>
      </dgm:t>
    </dgm:pt>
    <dgm:pt modelId="{1CA9304C-C20D-4E41-9045-2249837BBB0E}" type="sibTrans" cxnId="{452785DE-4051-4FA5-8883-A411D3144950}">
      <dgm:prSet/>
      <dgm:spPr/>
      <dgm:t>
        <a:bodyPr/>
        <a:lstStyle/>
        <a:p>
          <a:endParaRPr lang="en-US"/>
        </a:p>
      </dgm:t>
    </dgm:pt>
    <dgm:pt modelId="{BAFD242E-ADA2-4513-8F94-226F33AF3F58}">
      <dgm:prSet phldrT="[Text]" phldr="1"/>
      <dgm:spPr>
        <a:solidFill>
          <a:srgbClr val="BA131A"/>
        </a:solidFill>
      </dgm:spPr>
      <dgm:t>
        <a:bodyPr/>
        <a:lstStyle/>
        <a:p>
          <a:endParaRPr lang="en-US"/>
        </a:p>
      </dgm:t>
    </dgm:pt>
    <dgm:pt modelId="{BCC76358-D466-4300-A6D1-D7BA2ABE48CE}" type="parTrans" cxnId="{C199079A-6BAA-4BF5-B47E-18C646E5A3D0}">
      <dgm:prSet/>
      <dgm:spPr/>
      <dgm:t>
        <a:bodyPr/>
        <a:lstStyle/>
        <a:p>
          <a:endParaRPr lang="en-US"/>
        </a:p>
      </dgm:t>
    </dgm:pt>
    <dgm:pt modelId="{88C9A069-4506-438B-BE1D-6B8139158DB0}" type="sibTrans" cxnId="{C199079A-6BAA-4BF5-B47E-18C646E5A3D0}">
      <dgm:prSet/>
      <dgm:spPr>
        <a:solidFill>
          <a:srgbClr val="FF1B22"/>
        </a:solidFill>
      </dgm:spPr>
      <dgm:t>
        <a:bodyPr/>
        <a:lstStyle/>
        <a:p>
          <a:endParaRPr lang="en-US"/>
        </a:p>
      </dgm:t>
    </dgm:pt>
    <dgm:pt modelId="{1380C3B3-3999-499B-BE13-AFF2FE00F433}">
      <dgm:prSet phldrT="[Text]" phldr="1"/>
      <dgm:spPr/>
      <dgm:t>
        <a:bodyPr/>
        <a:lstStyle/>
        <a:p>
          <a:endParaRPr lang="en-US"/>
        </a:p>
      </dgm:t>
    </dgm:pt>
    <dgm:pt modelId="{55868F88-56E8-4AF8-9111-75C7E0AED96B}" type="parTrans" cxnId="{4B27A10C-8241-4FFD-9C4C-198EC2A3A75B}">
      <dgm:prSet/>
      <dgm:spPr/>
      <dgm:t>
        <a:bodyPr/>
        <a:lstStyle/>
        <a:p>
          <a:endParaRPr lang="en-US"/>
        </a:p>
      </dgm:t>
    </dgm:pt>
    <dgm:pt modelId="{0A93F7C3-F281-4ACF-9300-44E24CE79136}" type="sibTrans" cxnId="{4B27A10C-8241-4FFD-9C4C-198EC2A3A75B}">
      <dgm:prSet/>
      <dgm:spPr/>
      <dgm:t>
        <a:bodyPr/>
        <a:lstStyle/>
        <a:p>
          <a:endParaRPr lang="en-US"/>
        </a:p>
      </dgm:t>
    </dgm:pt>
    <dgm:pt modelId="{626477BD-B72C-4B39-8B81-8F876703239A}">
      <dgm:prSet phldrT="[Text]" phldr="1"/>
      <dgm:spPr>
        <a:solidFill>
          <a:srgbClr val="FFDD00"/>
        </a:solidFill>
      </dgm:spPr>
      <dgm:t>
        <a:bodyPr/>
        <a:lstStyle/>
        <a:p>
          <a:endParaRPr lang="en-US"/>
        </a:p>
      </dgm:t>
    </dgm:pt>
    <dgm:pt modelId="{DD675002-2BD4-42E9-B926-6DE83F23EC7B}" type="parTrans" cxnId="{AD072CB4-0CFF-48C7-85B9-25AD78279A27}">
      <dgm:prSet/>
      <dgm:spPr/>
      <dgm:t>
        <a:bodyPr/>
        <a:lstStyle/>
        <a:p>
          <a:endParaRPr lang="en-US"/>
        </a:p>
      </dgm:t>
    </dgm:pt>
    <dgm:pt modelId="{4B78032C-2770-4C3E-BE17-5CD9E046D2DB}" type="sibTrans" cxnId="{AD072CB4-0CFF-48C7-85B9-25AD78279A27}">
      <dgm:prSet/>
      <dgm:spPr>
        <a:solidFill>
          <a:srgbClr val="FCAF17"/>
        </a:solidFill>
      </dgm:spPr>
      <dgm:t>
        <a:bodyPr/>
        <a:lstStyle/>
        <a:p>
          <a:endParaRPr lang="en-US"/>
        </a:p>
      </dgm:t>
    </dgm:pt>
    <dgm:pt modelId="{16C8702C-9F84-42FF-A408-5EADA9B5D7C6}">
      <dgm:prSet phldrT="[Text]" phldr="1"/>
      <dgm:spPr/>
      <dgm:t>
        <a:bodyPr/>
        <a:lstStyle/>
        <a:p>
          <a:endParaRPr lang="en-US"/>
        </a:p>
      </dgm:t>
    </dgm:pt>
    <dgm:pt modelId="{365C7D45-55C0-414F-9F33-4E5DB5374CD1}" type="parTrans" cxnId="{4239788C-3033-4CC9-8159-10B5DD98617E}">
      <dgm:prSet/>
      <dgm:spPr/>
      <dgm:t>
        <a:bodyPr/>
        <a:lstStyle/>
        <a:p>
          <a:endParaRPr lang="en-US"/>
        </a:p>
      </dgm:t>
    </dgm:pt>
    <dgm:pt modelId="{927AB37D-EE2E-4B14-8970-373505471F9A}" type="sibTrans" cxnId="{4239788C-3033-4CC9-8159-10B5DD98617E}">
      <dgm:prSet/>
      <dgm:spPr/>
      <dgm:t>
        <a:bodyPr/>
        <a:lstStyle/>
        <a:p>
          <a:endParaRPr lang="en-US"/>
        </a:p>
      </dgm:t>
    </dgm:pt>
    <dgm:pt modelId="{F7A708A4-EFE2-4EA1-BAAD-24463EAD822D}" type="pres">
      <dgm:prSet presAssocID="{E59A19A5-03A5-4A04-B390-77EC96214E5C}" presName="Name0" presStyleCnt="0">
        <dgm:presLayoutVars>
          <dgm:chMax/>
          <dgm:chPref/>
          <dgm:dir/>
          <dgm:animLvl val="lvl"/>
        </dgm:presLayoutVars>
      </dgm:prSet>
      <dgm:spPr/>
    </dgm:pt>
    <dgm:pt modelId="{1987CADC-779D-47C7-BF31-9F233A1327C1}" type="pres">
      <dgm:prSet presAssocID="{82CD2016-8C7E-4DA7-B45C-DB0578E56A92}" presName="composite" presStyleCnt="0"/>
      <dgm:spPr/>
    </dgm:pt>
    <dgm:pt modelId="{070E085E-0DDA-4D02-B2A4-093608845939}" type="pres">
      <dgm:prSet presAssocID="{82CD2016-8C7E-4DA7-B45C-DB0578E56A9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5937280-6647-4CF1-AB15-1B720EEC6A83}" type="pres">
      <dgm:prSet presAssocID="{82CD2016-8C7E-4DA7-B45C-DB0578E56A9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60D1933-9EFC-4DB6-8510-2186431D4963}" type="pres">
      <dgm:prSet presAssocID="{82CD2016-8C7E-4DA7-B45C-DB0578E56A92}" presName="BalanceSpacing" presStyleCnt="0"/>
      <dgm:spPr/>
    </dgm:pt>
    <dgm:pt modelId="{CA7D963B-8D30-4798-9A6D-4E3E4815514A}" type="pres">
      <dgm:prSet presAssocID="{82CD2016-8C7E-4DA7-B45C-DB0578E56A92}" presName="BalanceSpacing1" presStyleCnt="0"/>
      <dgm:spPr/>
    </dgm:pt>
    <dgm:pt modelId="{C0951F3C-E5F2-4A82-9218-9961ED12B9BF}" type="pres">
      <dgm:prSet presAssocID="{7E0B7A0D-3C42-4A44-9CD3-7DB76B5743C3}" presName="Accent1Text" presStyleLbl="node1" presStyleIdx="1" presStyleCnt="6"/>
      <dgm:spPr/>
    </dgm:pt>
    <dgm:pt modelId="{DE56A3A3-2E68-4179-8F03-FC559EC4979A}" type="pres">
      <dgm:prSet presAssocID="{7E0B7A0D-3C42-4A44-9CD3-7DB76B5743C3}" presName="spaceBetweenRectangles" presStyleCnt="0"/>
      <dgm:spPr/>
    </dgm:pt>
    <dgm:pt modelId="{067C6733-B86C-4BDC-B00F-A98B2A7D6523}" type="pres">
      <dgm:prSet presAssocID="{BAFD242E-ADA2-4513-8F94-226F33AF3F58}" presName="composite" presStyleCnt="0"/>
      <dgm:spPr/>
    </dgm:pt>
    <dgm:pt modelId="{E705D92D-DA0D-47A6-9E30-9520103A3D72}" type="pres">
      <dgm:prSet presAssocID="{BAFD242E-ADA2-4513-8F94-226F33AF3F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05AC0B9-2417-421B-8893-F741CE7DBEAB}" type="pres">
      <dgm:prSet presAssocID="{BAFD242E-ADA2-4513-8F94-226F33AF3F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5AD650-EF5D-4231-9659-47102AAF77C0}" type="pres">
      <dgm:prSet presAssocID="{BAFD242E-ADA2-4513-8F94-226F33AF3F58}" presName="BalanceSpacing" presStyleCnt="0"/>
      <dgm:spPr/>
    </dgm:pt>
    <dgm:pt modelId="{EE2E6983-F9F6-41D8-B99B-583EFC1207EE}" type="pres">
      <dgm:prSet presAssocID="{BAFD242E-ADA2-4513-8F94-226F33AF3F58}" presName="BalanceSpacing1" presStyleCnt="0"/>
      <dgm:spPr/>
    </dgm:pt>
    <dgm:pt modelId="{AF8EBF70-CC8D-4D31-88B3-BF5A9697143F}" type="pres">
      <dgm:prSet presAssocID="{88C9A069-4506-438B-BE1D-6B8139158DB0}" presName="Accent1Text" presStyleLbl="node1" presStyleIdx="3" presStyleCnt="6"/>
      <dgm:spPr/>
    </dgm:pt>
    <dgm:pt modelId="{EEEFA769-6692-417C-8F26-82F38D08F2ED}" type="pres">
      <dgm:prSet presAssocID="{88C9A069-4506-438B-BE1D-6B8139158DB0}" presName="spaceBetweenRectangles" presStyleCnt="0"/>
      <dgm:spPr/>
    </dgm:pt>
    <dgm:pt modelId="{CE57EA31-0416-4D33-9A88-AD2B6E72E8BE}" type="pres">
      <dgm:prSet presAssocID="{626477BD-B72C-4B39-8B81-8F876703239A}" presName="composite" presStyleCnt="0"/>
      <dgm:spPr/>
    </dgm:pt>
    <dgm:pt modelId="{6D7A5DEE-841E-4CCB-9412-CFE1758976EF}" type="pres">
      <dgm:prSet presAssocID="{626477BD-B72C-4B39-8B81-8F876703239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E170D2F-4BC7-4C49-A8B5-714A5003EA1E}" type="pres">
      <dgm:prSet presAssocID="{626477BD-B72C-4B39-8B81-8F87670323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350799D-BFA5-4ABF-9177-FFB5D166DD50}" type="pres">
      <dgm:prSet presAssocID="{626477BD-B72C-4B39-8B81-8F876703239A}" presName="BalanceSpacing" presStyleCnt="0"/>
      <dgm:spPr/>
    </dgm:pt>
    <dgm:pt modelId="{FCE539F6-4941-47AE-A5E0-3B25999C82FC}" type="pres">
      <dgm:prSet presAssocID="{626477BD-B72C-4B39-8B81-8F876703239A}" presName="BalanceSpacing1" presStyleCnt="0"/>
      <dgm:spPr/>
    </dgm:pt>
    <dgm:pt modelId="{73E3B255-A934-4034-B1BA-1D19442466EB}" type="pres">
      <dgm:prSet presAssocID="{4B78032C-2770-4C3E-BE17-5CD9E046D2DB}" presName="Accent1Text" presStyleLbl="node1" presStyleIdx="5" presStyleCnt="6"/>
      <dgm:spPr/>
    </dgm:pt>
  </dgm:ptLst>
  <dgm:cxnLst>
    <dgm:cxn modelId="{4B27A10C-8241-4FFD-9C4C-198EC2A3A75B}" srcId="{BAFD242E-ADA2-4513-8F94-226F33AF3F58}" destId="{1380C3B3-3999-499B-BE13-AFF2FE00F433}" srcOrd="0" destOrd="0" parTransId="{55868F88-56E8-4AF8-9111-75C7E0AED96B}" sibTransId="{0A93F7C3-F281-4ACF-9300-44E24CE79136}"/>
    <dgm:cxn modelId="{57D89510-D02A-4243-866F-C03BD08EA2C3}" type="presOf" srcId="{1380C3B3-3999-499B-BE13-AFF2FE00F433}" destId="{205AC0B9-2417-421B-8893-F741CE7DBEAB}" srcOrd="0" destOrd="0" presId="urn:microsoft.com/office/officeart/2008/layout/AlternatingHexagons"/>
    <dgm:cxn modelId="{51DDAE26-EE7C-4880-9B19-88A7D27F0AB7}" srcId="{E59A19A5-03A5-4A04-B390-77EC96214E5C}" destId="{82CD2016-8C7E-4DA7-B45C-DB0578E56A92}" srcOrd="0" destOrd="0" parTransId="{D3206030-4AAB-44A6-A26E-6DDA5938CC8C}" sibTransId="{7E0B7A0D-3C42-4A44-9CD3-7DB76B5743C3}"/>
    <dgm:cxn modelId="{7BEE6437-3AAB-4453-B834-14F66290F20F}" type="presOf" srcId="{88C9A069-4506-438B-BE1D-6B8139158DB0}" destId="{AF8EBF70-CC8D-4D31-88B3-BF5A9697143F}" srcOrd="0" destOrd="0" presId="urn:microsoft.com/office/officeart/2008/layout/AlternatingHexagons"/>
    <dgm:cxn modelId="{7C9A8563-657A-445E-B0EE-0715BF5CF343}" type="presOf" srcId="{82CD2016-8C7E-4DA7-B45C-DB0578E56A92}" destId="{070E085E-0DDA-4D02-B2A4-093608845939}" srcOrd="0" destOrd="0" presId="urn:microsoft.com/office/officeart/2008/layout/AlternatingHexagons"/>
    <dgm:cxn modelId="{81D0804F-958B-4F27-9F6D-DD94492D2CFD}" type="presOf" srcId="{4B78032C-2770-4C3E-BE17-5CD9E046D2DB}" destId="{73E3B255-A934-4034-B1BA-1D19442466EB}" srcOrd="0" destOrd="0" presId="urn:microsoft.com/office/officeart/2008/layout/AlternatingHexagons"/>
    <dgm:cxn modelId="{7A6B6580-46BD-415C-85AF-F5646E8DA2CD}" type="presOf" srcId="{7E0B7A0D-3C42-4A44-9CD3-7DB76B5743C3}" destId="{C0951F3C-E5F2-4A82-9218-9961ED12B9BF}" srcOrd="0" destOrd="0" presId="urn:microsoft.com/office/officeart/2008/layout/AlternatingHexagons"/>
    <dgm:cxn modelId="{4239788C-3033-4CC9-8159-10B5DD98617E}" srcId="{626477BD-B72C-4B39-8B81-8F876703239A}" destId="{16C8702C-9F84-42FF-A408-5EADA9B5D7C6}" srcOrd="0" destOrd="0" parTransId="{365C7D45-55C0-414F-9F33-4E5DB5374CD1}" sibTransId="{927AB37D-EE2E-4B14-8970-373505471F9A}"/>
    <dgm:cxn modelId="{66CFAC8C-B05B-4E5F-A36A-44F940E01012}" type="presOf" srcId="{16C8702C-9F84-42FF-A408-5EADA9B5D7C6}" destId="{0E170D2F-4BC7-4C49-A8B5-714A5003EA1E}" srcOrd="0" destOrd="0" presId="urn:microsoft.com/office/officeart/2008/layout/AlternatingHexagons"/>
    <dgm:cxn modelId="{31162295-39C4-4E68-86D7-8BE3C9AF259B}" type="presOf" srcId="{AAEAC701-7EBF-40F8-AC2E-D4ADD6368A23}" destId="{15937280-6647-4CF1-AB15-1B720EEC6A83}" srcOrd="0" destOrd="0" presId="urn:microsoft.com/office/officeart/2008/layout/AlternatingHexagons"/>
    <dgm:cxn modelId="{D5C7A399-819B-46A3-AD49-799686F1B23D}" type="presOf" srcId="{BAFD242E-ADA2-4513-8F94-226F33AF3F58}" destId="{E705D92D-DA0D-47A6-9E30-9520103A3D72}" srcOrd="0" destOrd="0" presId="urn:microsoft.com/office/officeart/2008/layout/AlternatingHexagons"/>
    <dgm:cxn modelId="{C199079A-6BAA-4BF5-B47E-18C646E5A3D0}" srcId="{E59A19A5-03A5-4A04-B390-77EC96214E5C}" destId="{BAFD242E-ADA2-4513-8F94-226F33AF3F58}" srcOrd="1" destOrd="0" parTransId="{BCC76358-D466-4300-A6D1-D7BA2ABE48CE}" sibTransId="{88C9A069-4506-438B-BE1D-6B8139158DB0}"/>
    <dgm:cxn modelId="{AD072CB4-0CFF-48C7-85B9-25AD78279A27}" srcId="{E59A19A5-03A5-4A04-B390-77EC96214E5C}" destId="{626477BD-B72C-4B39-8B81-8F876703239A}" srcOrd="2" destOrd="0" parTransId="{DD675002-2BD4-42E9-B926-6DE83F23EC7B}" sibTransId="{4B78032C-2770-4C3E-BE17-5CD9E046D2DB}"/>
    <dgm:cxn modelId="{4615F0C4-A047-486C-90DB-B3DCB8F6E3DD}" type="presOf" srcId="{E59A19A5-03A5-4A04-B390-77EC96214E5C}" destId="{F7A708A4-EFE2-4EA1-BAAD-24463EAD822D}" srcOrd="0" destOrd="0" presId="urn:microsoft.com/office/officeart/2008/layout/AlternatingHexagons"/>
    <dgm:cxn modelId="{452785DE-4051-4FA5-8883-A411D3144950}" srcId="{82CD2016-8C7E-4DA7-B45C-DB0578E56A92}" destId="{AAEAC701-7EBF-40F8-AC2E-D4ADD6368A23}" srcOrd="0" destOrd="0" parTransId="{7C38D171-9DB9-4880-9FBF-767C3819B64E}" sibTransId="{1CA9304C-C20D-4E41-9045-2249837BBB0E}"/>
    <dgm:cxn modelId="{6C959DF4-1B43-4411-8EB2-E73CDADE2744}" type="presOf" srcId="{626477BD-B72C-4B39-8B81-8F876703239A}" destId="{6D7A5DEE-841E-4CCB-9412-CFE1758976EF}" srcOrd="0" destOrd="0" presId="urn:microsoft.com/office/officeart/2008/layout/AlternatingHexagons"/>
    <dgm:cxn modelId="{D0ADAE38-7C35-4CC1-8D5E-F9F6FE2F2314}" type="presParOf" srcId="{F7A708A4-EFE2-4EA1-BAAD-24463EAD822D}" destId="{1987CADC-779D-47C7-BF31-9F233A1327C1}" srcOrd="0" destOrd="0" presId="urn:microsoft.com/office/officeart/2008/layout/AlternatingHexagons"/>
    <dgm:cxn modelId="{81F89F51-0243-40A8-A7C3-6D6AF8C876CF}" type="presParOf" srcId="{1987CADC-779D-47C7-BF31-9F233A1327C1}" destId="{070E085E-0DDA-4D02-B2A4-093608845939}" srcOrd="0" destOrd="0" presId="urn:microsoft.com/office/officeart/2008/layout/AlternatingHexagons"/>
    <dgm:cxn modelId="{05746DF4-346D-488B-8B6C-284AD750DF5F}" type="presParOf" srcId="{1987CADC-779D-47C7-BF31-9F233A1327C1}" destId="{15937280-6647-4CF1-AB15-1B720EEC6A83}" srcOrd="1" destOrd="0" presId="urn:microsoft.com/office/officeart/2008/layout/AlternatingHexagons"/>
    <dgm:cxn modelId="{99FE1988-32CA-40B3-82F3-E1F4A2E986EF}" type="presParOf" srcId="{1987CADC-779D-47C7-BF31-9F233A1327C1}" destId="{160D1933-9EFC-4DB6-8510-2186431D4963}" srcOrd="2" destOrd="0" presId="urn:microsoft.com/office/officeart/2008/layout/AlternatingHexagons"/>
    <dgm:cxn modelId="{91F0BE87-025D-47E2-B092-4DA10978AB63}" type="presParOf" srcId="{1987CADC-779D-47C7-BF31-9F233A1327C1}" destId="{CA7D963B-8D30-4798-9A6D-4E3E4815514A}" srcOrd="3" destOrd="0" presId="urn:microsoft.com/office/officeart/2008/layout/AlternatingHexagons"/>
    <dgm:cxn modelId="{F1E20940-45C3-43AA-B39E-2E50E70DD47A}" type="presParOf" srcId="{1987CADC-779D-47C7-BF31-9F233A1327C1}" destId="{C0951F3C-E5F2-4A82-9218-9961ED12B9BF}" srcOrd="4" destOrd="0" presId="urn:microsoft.com/office/officeart/2008/layout/AlternatingHexagons"/>
    <dgm:cxn modelId="{52D2D53C-ADCC-4FCA-9AE3-968E26BF4008}" type="presParOf" srcId="{F7A708A4-EFE2-4EA1-BAAD-24463EAD822D}" destId="{DE56A3A3-2E68-4179-8F03-FC559EC4979A}" srcOrd="1" destOrd="0" presId="urn:microsoft.com/office/officeart/2008/layout/AlternatingHexagons"/>
    <dgm:cxn modelId="{69BA40DB-C18E-45B8-881F-800F3A614F4B}" type="presParOf" srcId="{F7A708A4-EFE2-4EA1-BAAD-24463EAD822D}" destId="{067C6733-B86C-4BDC-B00F-A98B2A7D6523}" srcOrd="2" destOrd="0" presId="urn:microsoft.com/office/officeart/2008/layout/AlternatingHexagons"/>
    <dgm:cxn modelId="{A999A56F-36F7-40AF-BBD3-C34A12DDCFB5}" type="presParOf" srcId="{067C6733-B86C-4BDC-B00F-A98B2A7D6523}" destId="{E705D92D-DA0D-47A6-9E30-9520103A3D72}" srcOrd="0" destOrd="0" presId="urn:microsoft.com/office/officeart/2008/layout/AlternatingHexagons"/>
    <dgm:cxn modelId="{6E4F9BFC-974C-4869-9103-12F214CAAD1F}" type="presParOf" srcId="{067C6733-B86C-4BDC-B00F-A98B2A7D6523}" destId="{205AC0B9-2417-421B-8893-F741CE7DBEAB}" srcOrd="1" destOrd="0" presId="urn:microsoft.com/office/officeart/2008/layout/AlternatingHexagons"/>
    <dgm:cxn modelId="{5D835819-6278-436E-87A5-A0616A89C474}" type="presParOf" srcId="{067C6733-B86C-4BDC-B00F-A98B2A7D6523}" destId="{785AD650-EF5D-4231-9659-47102AAF77C0}" srcOrd="2" destOrd="0" presId="urn:microsoft.com/office/officeart/2008/layout/AlternatingHexagons"/>
    <dgm:cxn modelId="{43F93EE1-5ACD-40E7-8646-104DC6157D4D}" type="presParOf" srcId="{067C6733-B86C-4BDC-B00F-A98B2A7D6523}" destId="{EE2E6983-F9F6-41D8-B99B-583EFC1207EE}" srcOrd="3" destOrd="0" presId="urn:microsoft.com/office/officeart/2008/layout/AlternatingHexagons"/>
    <dgm:cxn modelId="{C59A06A6-5C85-4567-A58B-C40E29682878}" type="presParOf" srcId="{067C6733-B86C-4BDC-B00F-A98B2A7D6523}" destId="{AF8EBF70-CC8D-4D31-88B3-BF5A9697143F}" srcOrd="4" destOrd="0" presId="urn:microsoft.com/office/officeart/2008/layout/AlternatingHexagons"/>
    <dgm:cxn modelId="{1989B65E-494A-4EEC-BEC4-52C33878E6C6}" type="presParOf" srcId="{F7A708A4-EFE2-4EA1-BAAD-24463EAD822D}" destId="{EEEFA769-6692-417C-8F26-82F38D08F2ED}" srcOrd="3" destOrd="0" presId="urn:microsoft.com/office/officeart/2008/layout/AlternatingHexagons"/>
    <dgm:cxn modelId="{36DAFC2D-452E-44C2-AC5C-E5B780C89188}" type="presParOf" srcId="{F7A708A4-EFE2-4EA1-BAAD-24463EAD822D}" destId="{CE57EA31-0416-4D33-9A88-AD2B6E72E8BE}" srcOrd="4" destOrd="0" presId="urn:microsoft.com/office/officeart/2008/layout/AlternatingHexagons"/>
    <dgm:cxn modelId="{0E48458C-E6B2-4EEA-A0EF-18BED29D4218}" type="presParOf" srcId="{CE57EA31-0416-4D33-9A88-AD2B6E72E8BE}" destId="{6D7A5DEE-841E-4CCB-9412-CFE1758976EF}" srcOrd="0" destOrd="0" presId="urn:microsoft.com/office/officeart/2008/layout/AlternatingHexagons"/>
    <dgm:cxn modelId="{82EDD130-A1E1-4315-B37F-C4744A3AC078}" type="presParOf" srcId="{CE57EA31-0416-4D33-9A88-AD2B6E72E8BE}" destId="{0E170D2F-4BC7-4C49-A8B5-714A5003EA1E}" srcOrd="1" destOrd="0" presId="urn:microsoft.com/office/officeart/2008/layout/AlternatingHexagons"/>
    <dgm:cxn modelId="{15FADAF8-AF81-4AAC-B51A-A587D5751218}" type="presParOf" srcId="{CE57EA31-0416-4D33-9A88-AD2B6E72E8BE}" destId="{8350799D-BFA5-4ABF-9177-FFB5D166DD50}" srcOrd="2" destOrd="0" presId="urn:microsoft.com/office/officeart/2008/layout/AlternatingHexagons"/>
    <dgm:cxn modelId="{F363FF62-0084-436E-A8B0-3341B219D43A}" type="presParOf" srcId="{CE57EA31-0416-4D33-9A88-AD2B6E72E8BE}" destId="{FCE539F6-4941-47AE-A5E0-3B25999C82FC}" srcOrd="3" destOrd="0" presId="urn:microsoft.com/office/officeart/2008/layout/AlternatingHexagons"/>
    <dgm:cxn modelId="{FC131821-DBA8-4FF6-B762-3543EF70DDC0}" type="presParOf" srcId="{CE57EA31-0416-4D33-9A88-AD2B6E72E8BE}" destId="{73E3B255-A934-4034-B1BA-1D19442466E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085E-0DDA-4D02-B2A4-093608845939}">
      <dsp:nvSpPr>
        <dsp:cNvPr id="0" name=""/>
        <dsp:cNvSpPr/>
      </dsp:nvSpPr>
      <dsp:spPr>
        <a:xfrm rot="5400000">
          <a:off x="3534941" y="126287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9E0B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5400000">
        <a:off x="3917478" y="299525"/>
        <a:ext cx="1142130" cy="1312792"/>
      </dsp:txXfrm>
    </dsp:sp>
    <dsp:sp modelId="{15937280-6647-4CF1-AB15-1B720EEC6A83}">
      <dsp:nvSpPr>
        <dsp:cNvPr id="0" name=""/>
        <dsp:cNvSpPr/>
      </dsp:nvSpPr>
      <dsp:spPr>
        <a:xfrm>
          <a:off x="5368528" y="383760"/>
          <a:ext cx="2128440" cy="114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68528" y="383760"/>
        <a:ext cx="2128440" cy="1144322"/>
      </dsp:txXfrm>
    </dsp:sp>
    <dsp:sp modelId="{C0951F3C-E5F2-4A82-9218-9961ED12B9BF}">
      <dsp:nvSpPr>
        <dsp:cNvPr id="0" name=""/>
        <dsp:cNvSpPr/>
      </dsp:nvSpPr>
      <dsp:spPr>
        <a:xfrm rot="5400000">
          <a:off x="1742931" y="126287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67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25468" y="299525"/>
        <a:ext cx="1142130" cy="1312792"/>
      </dsp:txXfrm>
    </dsp:sp>
    <dsp:sp modelId="{E705D92D-DA0D-47A6-9E30-9520103A3D72}">
      <dsp:nvSpPr>
        <dsp:cNvPr id="0" name=""/>
        <dsp:cNvSpPr/>
      </dsp:nvSpPr>
      <dsp:spPr>
        <a:xfrm rot="5400000">
          <a:off x="2635503" y="1745123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BA13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3018040" y="1918361"/>
        <a:ext cx="1142130" cy="1312792"/>
      </dsp:txXfrm>
    </dsp:sp>
    <dsp:sp modelId="{205AC0B9-2417-421B-8893-F741CE7DBEAB}">
      <dsp:nvSpPr>
        <dsp:cNvPr id="0" name=""/>
        <dsp:cNvSpPr/>
      </dsp:nvSpPr>
      <dsp:spPr>
        <a:xfrm>
          <a:off x="631031" y="2002596"/>
          <a:ext cx="2059781" cy="114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1031" y="2002596"/>
        <a:ext cx="2059781" cy="1144322"/>
      </dsp:txXfrm>
    </dsp:sp>
    <dsp:sp modelId="{AF8EBF70-CC8D-4D31-88B3-BF5A9697143F}">
      <dsp:nvSpPr>
        <dsp:cNvPr id="0" name=""/>
        <dsp:cNvSpPr/>
      </dsp:nvSpPr>
      <dsp:spPr>
        <a:xfrm rot="5400000">
          <a:off x="4427513" y="1745123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FF1B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10050" y="1918361"/>
        <a:ext cx="1142130" cy="1312792"/>
      </dsp:txXfrm>
    </dsp:sp>
    <dsp:sp modelId="{6D7A5DEE-841E-4CCB-9412-CFE1758976EF}">
      <dsp:nvSpPr>
        <dsp:cNvPr id="0" name=""/>
        <dsp:cNvSpPr/>
      </dsp:nvSpPr>
      <dsp:spPr>
        <a:xfrm rot="5400000">
          <a:off x="3534941" y="3363958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FFD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3917478" y="3537196"/>
        <a:ext cx="1142130" cy="1312792"/>
      </dsp:txXfrm>
    </dsp:sp>
    <dsp:sp modelId="{0E170D2F-4BC7-4C49-A8B5-714A5003EA1E}">
      <dsp:nvSpPr>
        <dsp:cNvPr id="0" name=""/>
        <dsp:cNvSpPr/>
      </dsp:nvSpPr>
      <dsp:spPr>
        <a:xfrm>
          <a:off x="5368528" y="3621431"/>
          <a:ext cx="2128440" cy="1144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68528" y="3621431"/>
        <a:ext cx="2128440" cy="1144322"/>
      </dsp:txXfrm>
    </dsp:sp>
    <dsp:sp modelId="{73E3B255-A934-4034-B1BA-1D19442466EB}">
      <dsp:nvSpPr>
        <dsp:cNvPr id="0" name=""/>
        <dsp:cNvSpPr/>
      </dsp:nvSpPr>
      <dsp:spPr>
        <a:xfrm rot="5400000">
          <a:off x="1742931" y="3363958"/>
          <a:ext cx="1907204" cy="1659268"/>
        </a:xfrm>
        <a:prstGeom prst="hexagon">
          <a:avLst>
            <a:gd name="adj" fmla="val 25000"/>
            <a:gd name="vf" fmla="val 115470"/>
          </a:avLst>
        </a:prstGeom>
        <a:solidFill>
          <a:srgbClr val="FCAF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25468" y="3537196"/>
        <a:ext cx="1142130" cy="131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759A-45AF-9443-A50B-FA834D0DB03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DB439-80E6-E34C-BEF1-4879214F1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2516756827"/>
              </p:ext>
            </p:extLst>
          </p:nvPr>
        </p:nvGraphicFramePr>
        <p:xfrm>
          <a:off x="1759284" y="866273"/>
          <a:ext cx="8128000" cy="514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02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269847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9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6297-FF14-D546-A6E1-994C8AE54C4E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FB1A-6876-6745-9A6F-5FD4A8CF52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2" descr="Picture 22">
            <a:extLst>
              <a:ext uri="{FF2B5EF4-FFF2-40B4-BE49-F238E27FC236}">
                <a16:creationId xmlns:a16="http://schemas.microsoft.com/office/drawing/2014/main" id="{17D61B25-FBB9-694A-AECD-B41813A764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8301" y="374592"/>
            <a:ext cx="889000" cy="889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60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4.jpe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.jpe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6.tif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5E2A0-DE3B-4F28-908E-E5011ADC8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1"/>
          <a:stretch/>
        </p:blipFill>
        <p:spPr>
          <a:xfrm>
            <a:off x="9195" y="1346024"/>
            <a:ext cx="3208938" cy="5233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23A6C-F9CE-F44F-99A8-453BC63F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2"/>
          <a:stretch/>
        </p:blipFill>
        <p:spPr>
          <a:xfrm>
            <a:off x="0" y="4178772"/>
            <a:ext cx="12191999" cy="2666407"/>
          </a:xfrm>
          <a:prstGeom prst="rect">
            <a:avLst/>
          </a:prstGeom>
        </p:spPr>
      </p:pic>
      <p:pic>
        <p:nvPicPr>
          <p:cNvPr id="1026" name="Picture 2" descr="PTA-Logo - LEAP Pakistan">
            <a:extLst>
              <a:ext uri="{FF2B5EF4-FFF2-40B4-BE49-F238E27FC236}">
                <a16:creationId xmlns:a16="http://schemas.microsoft.com/office/drawing/2014/main" id="{F1CBFA17-180A-E047-9D71-DE8CB695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88" y="152732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CCA24-8BF7-EE44-922D-C053BFB9B8CC}"/>
              </a:ext>
            </a:extLst>
          </p:cNvPr>
          <p:cNvSpPr txBox="1"/>
          <p:nvPr/>
        </p:nvSpPr>
        <p:spPr>
          <a:xfrm>
            <a:off x="2543969" y="1585506"/>
            <a:ext cx="710406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Gender Inclusion in ICT, </a:t>
            </a:r>
          </a:p>
          <a:p>
            <a:pPr algn="ctr"/>
            <a:r>
              <a:rPr lang="en-US" sz="4000" b="1" dirty="0"/>
              <a:t>Jazz joins hands with PTA</a:t>
            </a:r>
          </a:p>
          <a:p>
            <a:pPr algn="r"/>
            <a:r>
              <a:rPr lang="en-US" dirty="0"/>
              <a:t>22, February 2022</a:t>
            </a:r>
          </a:p>
        </p:txBody>
      </p:sp>
    </p:spTree>
    <p:extLst>
      <p:ext uri="{BB962C8B-B14F-4D97-AF65-F5344CB8AC3E}">
        <p14:creationId xmlns:p14="http://schemas.microsoft.com/office/powerpoint/2010/main" val="46310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85A79B-052A-A147-876B-522FA50F3151}"/>
              </a:ext>
            </a:extLst>
          </p:cNvPr>
          <p:cNvSpPr/>
          <p:nvPr/>
        </p:nvSpPr>
        <p:spPr>
          <a:xfrm>
            <a:off x="4679487" y="1756804"/>
            <a:ext cx="2855837" cy="646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2427A-BF48-1542-86D4-1E48257146E3}"/>
              </a:ext>
            </a:extLst>
          </p:cNvPr>
          <p:cNvSpPr/>
          <p:nvPr/>
        </p:nvSpPr>
        <p:spPr>
          <a:xfrm>
            <a:off x="921603" y="1746969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Sponsor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50E3F-9A3D-134B-98C2-DD5FEF11DE6D}"/>
              </a:ext>
            </a:extLst>
          </p:cNvPr>
          <p:cNvSpPr/>
          <p:nvPr/>
        </p:nvSpPr>
        <p:spPr>
          <a:xfrm>
            <a:off x="8430739" y="1756804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Technology Partner/Sponsor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1C25F-ED70-7C4E-B27B-83EC701E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82" y="2527106"/>
            <a:ext cx="1850780" cy="360940"/>
          </a:xfrm>
          <a:prstGeom prst="rect">
            <a:avLst/>
          </a:prstGeom>
        </p:spPr>
      </p:pic>
      <p:pic>
        <p:nvPicPr>
          <p:cNvPr id="1026" name="Picture 2" descr="KPITB | Khyber Pakhtunkhwa Information Technology Board | Strenghtning the  Roots of IT in KP">
            <a:extLst>
              <a:ext uri="{FF2B5EF4-FFF2-40B4-BE49-F238E27FC236}">
                <a16:creationId xmlns:a16="http://schemas.microsoft.com/office/drawing/2014/main" id="{41E7D221-76EE-A840-9346-C50348A4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60" y="2527106"/>
            <a:ext cx="2069289" cy="4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jazz logo png">
            <a:extLst>
              <a:ext uri="{FF2B5EF4-FFF2-40B4-BE49-F238E27FC236}">
                <a16:creationId xmlns:a16="http://schemas.microsoft.com/office/drawing/2014/main" id="{606127CB-A1FC-9949-8E00-876F3252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43" y="2336760"/>
            <a:ext cx="923459" cy="9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6BAC3-FC2A-6041-B44C-4DF08974E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03" y="3200542"/>
            <a:ext cx="3334062" cy="333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C8BF0-7EB0-494B-969E-8A0FC0A71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564" y="3200542"/>
            <a:ext cx="2742717" cy="3334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968E99-B501-D84C-97F7-4B1239719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181" y="3200542"/>
            <a:ext cx="3384143" cy="3384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3E422C-85A1-43F3-ADFA-D6BD7E0E2363}"/>
              </a:ext>
            </a:extLst>
          </p:cNvPr>
          <p:cNvSpPr/>
          <p:nvPr/>
        </p:nvSpPr>
        <p:spPr>
          <a:xfrm>
            <a:off x="1356521" y="556399"/>
            <a:ext cx="8672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3. STRENGTHENING DIGITAL ECO-SYSTEM IN KPK</a:t>
            </a:r>
          </a:p>
        </p:txBody>
      </p:sp>
      <p:pic>
        <p:nvPicPr>
          <p:cNvPr id="16" name="Picture 2" descr="PTA-Logo - LEAP Pakistan">
            <a:extLst>
              <a:ext uri="{FF2B5EF4-FFF2-40B4-BE49-F238E27FC236}">
                <a16:creationId xmlns:a16="http://schemas.microsoft.com/office/drawing/2014/main" id="{305E4618-36C9-5545-8973-59CD2922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6" y="1282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4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85A79B-052A-A147-876B-522FA50F3151}"/>
              </a:ext>
            </a:extLst>
          </p:cNvPr>
          <p:cNvSpPr/>
          <p:nvPr/>
        </p:nvSpPr>
        <p:spPr>
          <a:xfrm>
            <a:off x="4679487" y="1756804"/>
            <a:ext cx="2855837" cy="646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2427A-BF48-1542-86D4-1E48257146E3}"/>
              </a:ext>
            </a:extLst>
          </p:cNvPr>
          <p:cNvSpPr/>
          <p:nvPr/>
        </p:nvSpPr>
        <p:spPr>
          <a:xfrm>
            <a:off x="921603" y="1746969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Sponsor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50E3F-9A3D-134B-98C2-DD5FEF11DE6D}"/>
              </a:ext>
            </a:extLst>
          </p:cNvPr>
          <p:cNvSpPr/>
          <p:nvPr/>
        </p:nvSpPr>
        <p:spPr>
          <a:xfrm>
            <a:off x="8430739" y="1756804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Technology Partner/Sponsor</a:t>
            </a:r>
          </a:p>
        </p:txBody>
      </p:sp>
      <p:pic>
        <p:nvPicPr>
          <p:cNvPr id="14" name="Picture 2" descr="Image result for jazz logo png">
            <a:extLst>
              <a:ext uri="{FF2B5EF4-FFF2-40B4-BE49-F238E27FC236}">
                <a16:creationId xmlns:a16="http://schemas.microsoft.com/office/drawing/2014/main" id="{606127CB-A1FC-9949-8E00-876F3252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43" y="2336760"/>
            <a:ext cx="923459" cy="9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3E422C-85A1-43F3-ADFA-D6BD7E0E2363}"/>
              </a:ext>
            </a:extLst>
          </p:cNvPr>
          <p:cNvSpPr/>
          <p:nvPr/>
        </p:nvSpPr>
        <p:spPr>
          <a:xfrm>
            <a:off x="1356521" y="556399"/>
            <a:ext cx="5761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4. JAZZ-UNDP SDG BOOTCAMPS</a:t>
            </a:r>
          </a:p>
        </p:txBody>
      </p:sp>
      <p:pic>
        <p:nvPicPr>
          <p:cNvPr id="16" name="Picture 2" descr="Image result for jazz logo png">
            <a:extLst>
              <a:ext uri="{FF2B5EF4-FFF2-40B4-BE49-F238E27FC236}">
                <a16:creationId xmlns:a16="http://schemas.microsoft.com/office/drawing/2014/main" id="{D286A6FC-F090-414D-8696-781AF6BE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07" y="2305482"/>
            <a:ext cx="923459" cy="9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1FBB1B1D-E852-4B61-A34A-B916765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30" y="2438384"/>
            <a:ext cx="733148" cy="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59F8212-7BA2-4338-AA27-5E71070B9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2180" y="3686469"/>
            <a:ext cx="2921352" cy="29033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BEE02D-E56A-4B98-8961-3528678CB5E0}"/>
              </a:ext>
            </a:extLst>
          </p:cNvPr>
          <p:cNvSpPr txBox="1"/>
          <p:nvPr/>
        </p:nvSpPr>
        <p:spPr>
          <a:xfrm>
            <a:off x="1208263" y="4716708"/>
            <a:ext cx="341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B141A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GOALS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812975-63F9-4426-95CA-269BC089689C}"/>
              </a:ext>
            </a:extLst>
          </p:cNvPr>
          <p:cNvGrpSpPr/>
          <p:nvPr/>
        </p:nvGrpSpPr>
        <p:grpSpPr>
          <a:xfrm>
            <a:off x="4150357" y="3436131"/>
            <a:ext cx="5660865" cy="3105316"/>
            <a:chOff x="192504" y="2461780"/>
            <a:chExt cx="5660865" cy="3105316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8AE608A-CDFE-44BB-ADFD-0C739B548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1470279" y="1184005"/>
              <a:ext cx="3105316" cy="5660865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1830C4-48A1-4595-9D73-88994A95A16E}"/>
                </a:ext>
              </a:extLst>
            </p:cNvPr>
            <p:cNvGrpSpPr/>
            <p:nvPr/>
          </p:nvGrpSpPr>
          <p:grpSpPr>
            <a:xfrm>
              <a:off x="4203792" y="3065616"/>
              <a:ext cx="1533108" cy="830997"/>
              <a:chOff x="956697" y="3120681"/>
              <a:chExt cx="1533108" cy="83099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7ACE84-09FE-4E52-A2CB-2A223978DA2F}"/>
                  </a:ext>
                </a:extLst>
              </p:cNvPr>
              <p:cNvSpPr txBox="1"/>
              <p:nvPr/>
            </p:nvSpPr>
            <p:spPr>
              <a:xfrm>
                <a:off x="956697" y="3274202"/>
                <a:ext cx="1531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970603"/>
                    </a:solidFill>
                    <a:latin typeface="+mj-lt"/>
                    <a:ea typeface="Lato Heavy" panose="020F0502020204030203" pitchFamily="34" charset="0"/>
                    <a:cs typeface="Lato Heavy" panose="020F0502020204030203" pitchFamily="34" charset="0"/>
                  </a:rPr>
                  <a:t>800</a:t>
                </a:r>
                <a:endParaRPr lang="en-GB" sz="2800" b="1" dirty="0">
                  <a:solidFill>
                    <a:srgbClr val="970603"/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B4E9A1-38C5-43DB-9A34-76514755D992}"/>
                  </a:ext>
                </a:extLst>
              </p:cNvPr>
              <p:cNvSpPr txBox="1"/>
              <p:nvPr/>
            </p:nvSpPr>
            <p:spPr>
              <a:xfrm>
                <a:off x="958133" y="3120681"/>
                <a:ext cx="1531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i="0" dirty="0">
                    <a:solidFill>
                      <a:srgbClr val="820000"/>
                    </a:solidFill>
                    <a:effectLst/>
                    <a:latin typeface="+mj-lt"/>
                  </a:rPr>
                  <a:t>Train</a:t>
                </a:r>
              </a:p>
              <a:p>
                <a:endParaRPr lang="en-US" sz="1200" dirty="0">
                  <a:solidFill>
                    <a:srgbClr val="820000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endParaRPr lang="en-GB" sz="1200" dirty="0">
                  <a:solidFill>
                    <a:srgbClr val="820000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r>
                  <a:rPr lang="en-US" sz="1200" b="0" i="0" dirty="0">
                    <a:solidFill>
                      <a:srgbClr val="820000"/>
                    </a:solidFill>
                    <a:effectLst/>
                    <a:latin typeface="+mj-lt"/>
                  </a:rPr>
                  <a:t>entrepreneurs</a:t>
                </a:r>
                <a:endParaRPr lang="en-GB" sz="1200" dirty="0">
                  <a:solidFill>
                    <a:srgbClr val="820000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6B226D-AEAD-4679-8400-7E7058921E2E}"/>
                </a:ext>
              </a:extLst>
            </p:cNvPr>
            <p:cNvGrpSpPr/>
            <p:nvPr/>
          </p:nvGrpSpPr>
          <p:grpSpPr>
            <a:xfrm>
              <a:off x="1381901" y="3131727"/>
              <a:ext cx="1584254" cy="750397"/>
              <a:chOff x="904115" y="3326454"/>
              <a:chExt cx="1584254" cy="7503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C663E6-1FC6-4A1A-8B0C-105CFC5BF09E}"/>
                  </a:ext>
                </a:extLst>
              </p:cNvPr>
              <p:cNvSpPr txBox="1"/>
              <p:nvPr/>
            </p:nvSpPr>
            <p:spPr>
              <a:xfrm>
                <a:off x="956697" y="3326454"/>
                <a:ext cx="1531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970603"/>
                    </a:solidFill>
                    <a:latin typeface="+mj-lt"/>
                    <a:ea typeface="Lato Heavy" panose="020F0502020204030203" pitchFamily="34" charset="0"/>
                    <a:cs typeface="Lato Heavy" panose="020F0502020204030203" pitchFamily="34" charset="0"/>
                  </a:rPr>
                  <a:t>20</a:t>
                </a:r>
                <a:endParaRPr lang="en-GB" sz="2800" b="1" dirty="0">
                  <a:solidFill>
                    <a:srgbClr val="970603"/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E5B22E-B531-46F6-82CE-82CF1EEE12EB}"/>
                  </a:ext>
                </a:extLst>
              </p:cNvPr>
              <p:cNvSpPr txBox="1"/>
              <p:nvPr/>
            </p:nvSpPr>
            <p:spPr>
              <a:xfrm>
                <a:off x="904115" y="3799852"/>
                <a:ext cx="15316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20000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Bootcamps</a:t>
                </a:r>
                <a:endParaRPr lang="en-GB" sz="1200" dirty="0">
                  <a:solidFill>
                    <a:srgbClr val="820000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7CFB99D-538E-4057-A171-39566A6401A4}"/>
                </a:ext>
              </a:extLst>
            </p:cNvPr>
            <p:cNvGrpSpPr/>
            <p:nvPr/>
          </p:nvGrpSpPr>
          <p:grpSpPr>
            <a:xfrm>
              <a:off x="1739739" y="4166206"/>
              <a:ext cx="1937547" cy="1287887"/>
              <a:chOff x="1307050" y="2898517"/>
              <a:chExt cx="1992251" cy="128788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78AC7-897E-4A28-B7D0-FA0B0627A032}"/>
                  </a:ext>
                </a:extLst>
              </p:cNvPr>
              <p:cNvSpPr txBox="1"/>
              <p:nvPr/>
            </p:nvSpPr>
            <p:spPr>
              <a:xfrm>
                <a:off x="1317629" y="2898517"/>
                <a:ext cx="1531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970603"/>
                    </a:solidFill>
                    <a:latin typeface="+mj-lt"/>
                    <a:ea typeface="Lato Heavy" panose="020F0502020204030203" pitchFamily="34" charset="0"/>
                    <a:cs typeface="Lato Heavy" panose="020F0502020204030203" pitchFamily="34" charset="0"/>
                  </a:rPr>
                  <a:t>4</a:t>
                </a:r>
                <a:endParaRPr lang="en-GB" sz="2800" b="1" dirty="0">
                  <a:solidFill>
                    <a:srgbClr val="970603"/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7499D7-7F8E-4945-B515-E11772120E9C}"/>
                  </a:ext>
                </a:extLst>
              </p:cNvPr>
              <p:cNvSpPr txBox="1"/>
              <p:nvPr/>
            </p:nvSpPr>
            <p:spPr>
              <a:xfrm>
                <a:off x="1307050" y="3355407"/>
                <a:ext cx="19922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820000"/>
                    </a:solidFill>
                    <a:latin typeface="+mj-lt"/>
                  </a:rPr>
                  <a:t>T</a:t>
                </a:r>
                <a:r>
                  <a:rPr lang="en-US" sz="1200" b="0" i="0" dirty="0">
                    <a:solidFill>
                      <a:srgbClr val="820000"/>
                    </a:solidFill>
                    <a:effectLst/>
                    <a:latin typeface="+mj-lt"/>
                  </a:rPr>
                  <a:t>hematic (Climate action, quality education, good health and well being, digital transformation)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52EE8B-B1BE-4F5E-A601-83B7F6D9B194}"/>
                </a:ext>
              </a:extLst>
            </p:cNvPr>
            <p:cNvGrpSpPr/>
            <p:nvPr/>
          </p:nvGrpSpPr>
          <p:grpSpPr>
            <a:xfrm>
              <a:off x="3902775" y="4173068"/>
              <a:ext cx="1531672" cy="1106376"/>
              <a:chOff x="956697" y="3274202"/>
              <a:chExt cx="1531672" cy="110637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93C519-2605-41AE-A951-E4C49BA007B6}"/>
                  </a:ext>
                </a:extLst>
              </p:cNvPr>
              <p:cNvSpPr txBox="1"/>
              <p:nvPr/>
            </p:nvSpPr>
            <p:spPr>
              <a:xfrm>
                <a:off x="956697" y="3274202"/>
                <a:ext cx="15316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970603"/>
                    </a:solidFill>
                    <a:latin typeface="+mj-lt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GB" sz="2800" b="1" dirty="0">
                  <a:solidFill>
                    <a:srgbClr val="970603"/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430305-1AAE-4FFB-8738-7578548BBE20}"/>
                  </a:ext>
                </a:extLst>
              </p:cNvPr>
              <p:cNvSpPr txBox="1"/>
              <p:nvPr/>
            </p:nvSpPr>
            <p:spPr>
              <a:xfrm>
                <a:off x="969233" y="3734247"/>
                <a:ext cx="12254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b="0" i="0" dirty="0">
                    <a:solidFill>
                      <a:srgbClr val="820000"/>
                    </a:solidFill>
                    <a:effectLst/>
                    <a:latin typeface="+mj-lt"/>
                  </a:rPr>
                  <a:t>National Bootcamp mega event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8F015F-725E-4668-9515-25392CD0929B}"/>
                </a:ext>
              </a:extLst>
            </p:cNvPr>
            <p:cNvGrpSpPr/>
            <p:nvPr/>
          </p:nvGrpSpPr>
          <p:grpSpPr>
            <a:xfrm>
              <a:off x="2608548" y="2904360"/>
              <a:ext cx="1554913" cy="1053932"/>
              <a:chOff x="4164783" y="2863982"/>
              <a:chExt cx="1554913" cy="105393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F64124-D158-401C-AD79-C314180FDCE0}"/>
                  </a:ext>
                </a:extLst>
              </p:cNvPr>
              <p:cNvSpPr txBox="1"/>
              <p:nvPr/>
            </p:nvSpPr>
            <p:spPr>
              <a:xfrm>
                <a:off x="4164783" y="3271583"/>
                <a:ext cx="15549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dirty="0">
                    <a:solidFill>
                      <a:srgbClr val="820000"/>
                    </a:solidFill>
                    <a:effectLst/>
                    <a:latin typeface="+mj-lt"/>
                  </a:rPr>
                  <a:t>Regional (Sindh, Baluchistan, Punjab, KP, ICT/AJK/GB) 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243751-6E5A-458F-9DE1-C44194817DF4}"/>
                  </a:ext>
                </a:extLst>
              </p:cNvPr>
              <p:cNvSpPr txBox="1"/>
              <p:nvPr/>
            </p:nvSpPr>
            <p:spPr>
              <a:xfrm>
                <a:off x="4164783" y="2863982"/>
                <a:ext cx="1489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970603"/>
                    </a:solidFill>
                    <a:latin typeface="+mj-lt"/>
                    <a:ea typeface="Lato Heavy" panose="020F0502020204030203" pitchFamily="34" charset="0"/>
                    <a:cs typeface="Lato Heavy" panose="020F0502020204030203" pitchFamily="34" charset="0"/>
                  </a:rPr>
                  <a:t>5</a:t>
                </a:r>
                <a:endParaRPr lang="en-GB" sz="2800" b="1" dirty="0">
                  <a:solidFill>
                    <a:srgbClr val="970603"/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</p:grpSp>
      <p:pic>
        <p:nvPicPr>
          <p:cNvPr id="37" name="Picture 2" descr="PTA-Logo - LEAP Pakistan">
            <a:extLst>
              <a:ext uri="{FF2B5EF4-FFF2-40B4-BE49-F238E27FC236}">
                <a16:creationId xmlns:a16="http://schemas.microsoft.com/office/drawing/2014/main" id="{41A951F5-CF1C-2C4A-A903-18F3E724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6" y="1282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347BC42-FC42-42BA-AC72-F787A90DE7EA}"/>
              </a:ext>
            </a:extLst>
          </p:cNvPr>
          <p:cNvSpPr/>
          <p:nvPr/>
        </p:nvSpPr>
        <p:spPr>
          <a:xfrm>
            <a:off x="6546285" y="0"/>
            <a:ext cx="388176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85">
            <a:extLst>
              <a:ext uri="{FF2B5EF4-FFF2-40B4-BE49-F238E27FC236}">
                <a16:creationId xmlns:a16="http://schemas.microsoft.com/office/drawing/2014/main" id="{7AE846C6-BE19-4EE0-A8ED-4DB8C25E97CF}"/>
              </a:ext>
            </a:extLst>
          </p:cNvPr>
          <p:cNvSpPr/>
          <p:nvPr/>
        </p:nvSpPr>
        <p:spPr>
          <a:xfrm rot="19793075">
            <a:off x="3658592" y="3852834"/>
            <a:ext cx="12636232" cy="2640714"/>
          </a:xfrm>
          <a:custGeom>
            <a:avLst/>
            <a:gdLst>
              <a:gd name="connsiteX0" fmla="*/ 0 w 13885118"/>
              <a:gd name="connsiteY0" fmla="*/ 0 h 737265"/>
              <a:gd name="connsiteX1" fmla="*/ 13885118 w 13885118"/>
              <a:gd name="connsiteY1" fmla="*/ 0 h 737265"/>
              <a:gd name="connsiteX2" fmla="*/ 13885118 w 13885118"/>
              <a:gd name="connsiteY2" fmla="*/ 737265 h 737265"/>
              <a:gd name="connsiteX3" fmla="*/ 0 w 13885118"/>
              <a:gd name="connsiteY3" fmla="*/ 737265 h 737265"/>
              <a:gd name="connsiteX4" fmla="*/ 0 w 13885118"/>
              <a:gd name="connsiteY4" fmla="*/ 0 h 737265"/>
              <a:gd name="connsiteX0" fmla="*/ 0 w 13885118"/>
              <a:gd name="connsiteY0" fmla="*/ 3718 h 740983"/>
              <a:gd name="connsiteX1" fmla="*/ 12799395 w 13885118"/>
              <a:gd name="connsiteY1" fmla="*/ 0 h 740983"/>
              <a:gd name="connsiteX2" fmla="*/ 13885118 w 13885118"/>
              <a:gd name="connsiteY2" fmla="*/ 740983 h 740983"/>
              <a:gd name="connsiteX3" fmla="*/ 0 w 13885118"/>
              <a:gd name="connsiteY3" fmla="*/ 740983 h 740983"/>
              <a:gd name="connsiteX4" fmla="*/ 0 w 13885118"/>
              <a:gd name="connsiteY4" fmla="*/ 3718 h 740983"/>
              <a:gd name="connsiteX0" fmla="*/ 0 w 12799395"/>
              <a:gd name="connsiteY0" fmla="*/ 3718 h 740983"/>
              <a:gd name="connsiteX1" fmla="*/ 12799395 w 12799395"/>
              <a:gd name="connsiteY1" fmla="*/ 0 h 740983"/>
              <a:gd name="connsiteX2" fmla="*/ 12375644 w 12799395"/>
              <a:gd name="connsiteY2" fmla="*/ 706994 h 740983"/>
              <a:gd name="connsiteX3" fmla="*/ 0 w 12799395"/>
              <a:gd name="connsiteY3" fmla="*/ 740983 h 740983"/>
              <a:gd name="connsiteX4" fmla="*/ 0 w 12799395"/>
              <a:gd name="connsiteY4" fmla="*/ 3718 h 740983"/>
              <a:gd name="connsiteX0" fmla="*/ 1237777 w 12799395"/>
              <a:gd name="connsiteY0" fmla="*/ 0 h 747981"/>
              <a:gd name="connsiteX1" fmla="*/ 12799395 w 12799395"/>
              <a:gd name="connsiteY1" fmla="*/ 6998 h 747981"/>
              <a:gd name="connsiteX2" fmla="*/ 12375644 w 12799395"/>
              <a:gd name="connsiteY2" fmla="*/ 713992 h 747981"/>
              <a:gd name="connsiteX3" fmla="*/ 0 w 12799395"/>
              <a:gd name="connsiteY3" fmla="*/ 747981 h 747981"/>
              <a:gd name="connsiteX4" fmla="*/ 1237777 w 12799395"/>
              <a:gd name="connsiteY4" fmla="*/ 0 h 747981"/>
              <a:gd name="connsiteX0" fmla="*/ 0 w 11561618"/>
              <a:gd name="connsiteY0" fmla="*/ 0 h 734231"/>
              <a:gd name="connsiteX1" fmla="*/ 11561618 w 11561618"/>
              <a:gd name="connsiteY1" fmla="*/ 6998 h 734231"/>
              <a:gd name="connsiteX2" fmla="*/ 11137867 w 11561618"/>
              <a:gd name="connsiteY2" fmla="*/ 713992 h 734231"/>
              <a:gd name="connsiteX3" fmla="*/ 1233321 w 11561618"/>
              <a:gd name="connsiteY3" fmla="*/ 734231 h 734231"/>
              <a:gd name="connsiteX4" fmla="*/ 0 w 11561618"/>
              <a:gd name="connsiteY4" fmla="*/ 0 h 7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1618" h="734231">
                <a:moveTo>
                  <a:pt x="0" y="0"/>
                </a:moveTo>
                <a:lnTo>
                  <a:pt x="11561618" y="6998"/>
                </a:lnTo>
                <a:lnTo>
                  <a:pt x="11137867" y="713992"/>
                </a:lnTo>
                <a:lnTo>
                  <a:pt x="1233321" y="734231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62BB2D-C848-334D-9F0F-1E228010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6" y="5921464"/>
            <a:ext cx="1263715" cy="6254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7FA15DE-CCDF-4690-B97C-DDAE10A5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53918" y="2056630"/>
            <a:ext cx="3181275" cy="31208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B9E2B0A-243C-46F5-981D-7A82EFEA550C}"/>
              </a:ext>
            </a:extLst>
          </p:cNvPr>
          <p:cNvGrpSpPr/>
          <p:nvPr/>
        </p:nvGrpSpPr>
        <p:grpSpPr>
          <a:xfrm>
            <a:off x="2133600" y="580823"/>
            <a:ext cx="2832410" cy="613404"/>
            <a:chOff x="1731264" y="606228"/>
            <a:chExt cx="2832410" cy="61340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034F7F-94F4-4FB5-85EF-43DF5498AE78}"/>
                </a:ext>
              </a:extLst>
            </p:cNvPr>
            <p:cNvCxnSpPr/>
            <p:nvPr/>
          </p:nvCxnSpPr>
          <p:spPr>
            <a:xfrm>
              <a:off x="2786578" y="606228"/>
              <a:ext cx="63919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EDC764-5AA4-441F-BA2E-82937AFC3328}"/>
                </a:ext>
              </a:extLst>
            </p:cNvPr>
            <p:cNvSpPr txBox="1"/>
            <p:nvPr/>
          </p:nvSpPr>
          <p:spPr>
            <a:xfrm>
              <a:off x="1731264" y="757967"/>
              <a:ext cx="283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820000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 STAGE PROCESS</a:t>
              </a:r>
              <a:endParaRPr lang="en-GB" sz="2400" b="1" dirty="0">
                <a:solidFill>
                  <a:srgbClr val="82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016359-D496-438A-8151-886BFF17676B}"/>
              </a:ext>
            </a:extLst>
          </p:cNvPr>
          <p:cNvSpPr txBox="1"/>
          <p:nvPr/>
        </p:nvSpPr>
        <p:spPr>
          <a:xfrm>
            <a:off x="2092305" y="1604542"/>
            <a:ext cx="2832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Capacity building of Social Entrepreneurs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37DEBA-95C4-4104-B4B6-E3D87BEA3881}"/>
              </a:ext>
            </a:extLst>
          </p:cNvPr>
          <p:cNvSpPr txBox="1"/>
          <p:nvPr/>
        </p:nvSpPr>
        <p:spPr>
          <a:xfrm>
            <a:off x="2092305" y="3278050"/>
            <a:ext cx="283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Mentoring Sessions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721A29-0425-4E15-A30D-785C4D4A4556}"/>
              </a:ext>
            </a:extLst>
          </p:cNvPr>
          <p:cNvSpPr txBox="1"/>
          <p:nvPr/>
        </p:nvSpPr>
        <p:spPr>
          <a:xfrm>
            <a:off x="2092305" y="4863147"/>
            <a:ext cx="283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Funding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112835-8645-4F93-B385-1A836702321A}"/>
              </a:ext>
            </a:extLst>
          </p:cNvPr>
          <p:cNvGrpSpPr/>
          <p:nvPr/>
        </p:nvGrpSpPr>
        <p:grpSpPr>
          <a:xfrm>
            <a:off x="740020" y="1668550"/>
            <a:ext cx="456988" cy="456987"/>
            <a:chOff x="740020" y="1668550"/>
            <a:chExt cx="456988" cy="45698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C5D2684-51A8-4572-A5C5-8187C8305866}"/>
                </a:ext>
              </a:extLst>
            </p:cNvPr>
            <p:cNvSpPr/>
            <p:nvPr/>
          </p:nvSpPr>
          <p:spPr>
            <a:xfrm>
              <a:off x="740021" y="1668550"/>
              <a:ext cx="456987" cy="45698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B5EA1C-E92E-4991-8196-C95D681AD8D5}"/>
                </a:ext>
              </a:extLst>
            </p:cNvPr>
            <p:cNvSpPr txBox="1"/>
            <p:nvPr/>
          </p:nvSpPr>
          <p:spPr>
            <a:xfrm>
              <a:off x="740020" y="1687298"/>
              <a:ext cx="456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bg1"/>
                  </a:solidFill>
                  <a:effectLst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690448-8955-47BC-9E0C-D18D08338171}"/>
              </a:ext>
            </a:extLst>
          </p:cNvPr>
          <p:cNvGrpSpPr/>
          <p:nvPr/>
        </p:nvGrpSpPr>
        <p:grpSpPr>
          <a:xfrm>
            <a:off x="745240" y="3257889"/>
            <a:ext cx="456988" cy="456987"/>
            <a:chOff x="745240" y="3262435"/>
            <a:chExt cx="456988" cy="45698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7CBD26E-5702-4A08-B230-35004DE976B7}"/>
                </a:ext>
              </a:extLst>
            </p:cNvPr>
            <p:cNvSpPr/>
            <p:nvPr/>
          </p:nvSpPr>
          <p:spPr>
            <a:xfrm>
              <a:off x="745241" y="3262435"/>
              <a:ext cx="456987" cy="45698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33F635-4732-4FCF-8373-8722D2920467}"/>
                </a:ext>
              </a:extLst>
            </p:cNvPr>
            <p:cNvSpPr txBox="1"/>
            <p:nvPr/>
          </p:nvSpPr>
          <p:spPr>
            <a:xfrm>
              <a:off x="745240" y="3298939"/>
              <a:ext cx="456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bg1"/>
                  </a:solidFill>
                  <a:effectLst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A23097-4414-4DA4-8877-D6BB5EC6E02B}"/>
              </a:ext>
            </a:extLst>
          </p:cNvPr>
          <p:cNvGrpSpPr/>
          <p:nvPr/>
        </p:nvGrpSpPr>
        <p:grpSpPr>
          <a:xfrm>
            <a:off x="742393" y="4847228"/>
            <a:ext cx="456988" cy="456987"/>
            <a:chOff x="742393" y="4847228"/>
            <a:chExt cx="456988" cy="45698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6B53A18-1EC0-432F-8DEA-0FDBAD54B77A}"/>
                </a:ext>
              </a:extLst>
            </p:cNvPr>
            <p:cNvSpPr/>
            <p:nvPr/>
          </p:nvSpPr>
          <p:spPr>
            <a:xfrm>
              <a:off x="742394" y="4847228"/>
              <a:ext cx="456987" cy="45698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57C9C9-F029-4BAE-B7DB-ADC3F3504140}"/>
                </a:ext>
              </a:extLst>
            </p:cNvPr>
            <p:cNvSpPr txBox="1"/>
            <p:nvPr/>
          </p:nvSpPr>
          <p:spPr>
            <a:xfrm>
              <a:off x="742393" y="4892610"/>
              <a:ext cx="456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bg1"/>
                  </a:solidFill>
                  <a:effectLst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E2AC81A-6CA3-4C8D-B98A-27FF006A4438}"/>
              </a:ext>
            </a:extLst>
          </p:cNvPr>
          <p:cNvSpPr txBox="1"/>
          <p:nvPr/>
        </p:nvSpPr>
        <p:spPr>
          <a:xfrm>
            <a:off x="1519368" y="2281364"/>
            <a:ext cx="3978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Assist participants in progressing to the next stage through a well-rounded learning experience covering all aspects of their enterprise. 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8D862F-B232-46B0-AF15-9662C17AB400}"/>
              </a:ext>
            </a:extLst>
          </p:cNvPr>
          <p:cNvSpPr txBox="1"/>
          <p:nvPr/>
        </p:nvSpPr>
        <p:spPr>
          <a:xfrm>
            <a:off x="1478864" y="3704338"/>
            <a:ext cx="3978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Build on the learning from the first stage to provide specific mentoring on real issues faced by the enterprises to prepare them for incubation.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6FCE1E-DF7B-49CF-981B-050BE8D1670E}"/>
              </a:ext>
            </a:extLst>
          </p:cNvPr>
          <p:cNvSpPr txBox="1"/>
          <p:nvPr/>
        </p:nvSpPr>
        <p:spPr>
          <a:xfrm>
            <a:off x="1519368" y="5281280"/>
            <a:ext cx="3978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Provide opportunities to pitch at different forums, linkages with potential investors and grants.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369EBE2-A285-4D2B-B634-E6B2E2DF1326}"/>
              </a:ext>
            </a:extLst>
          </p:cNvPr>
          <p:cNvGrpSpPr/>
          <p:nvPr/>
        </p:nvGrpSpPr>
        <p:grpSpPr>
          <a:xfrm>
            <a:off x="6013852" y="1528661"/>
            <a:ext cx="1064029" cy="1064029"/>
            <a:chOff x="5794777" y="1528661"/>
            <a:chExt cx="1064029" cy="106402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507477-5486-4C58-AEF5-81D82741D288}"/>
                </a:ext>
              </a:extLst>
            </p:cNvPr>
            <p:cNvSpPr/>
            <p:nvPr/>
          </p:nvSpPr>
          <p:spPr>
            <a:xfrm>
              <a:off x="5794777" y="1528661"/>
              <a:ext cx="1064029" cy="10640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3C7B0BF7-0431-4543-9D48-B4005589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4493" y="1784213"/>
              <a:ext cx="546310" cy="544833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4BE85F-0C5D-4CAA-8870-DD6E00EC61E6}"/>
              </a:ext>
            </a:extLst>
          </p:cNvPr>
          <p:cNvGrpSpPr/>
          <p:nvPr/>
        </p:nvGrpSpPr>
        <p:grpSpPr>
          <a:xfrm>
            <a:off x="6013852" y="3168938"/>
            <a:ext cx="1064029" cy="1064029"/>
            <a:chOff x="5794777" y="3160060"/>
            <a:chExt cx="1064029" cy="10640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BA28A41-D75F-427C-90F5-B914B7CD9346}"/>
                </a:ext>
              </a:extLst>
            </p:cNvPr>
            <p:cNvSpPr/>
            <p:nvPr/>
          </p:nvSpPr>
          <p:spPr>
            <a:xfrm>
              <a:off x="5794777" y="3160060"/>
              <a:ext cx="1064029" cy="10640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D27C0FB1-38B5-4B97-820B-443267EEF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7091" y="3444801"/>
              <a:ext cx="591163" cy="48754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503181-9E80-4706-B4E5-46188D12AA65}"/>
              </a:ext>
            </a:extLst>
          </p:cNvPr>
          <p:cNvGrpSpPr/>
          <p:nvPr/>
        </p:nvGrpSpPr>
        <p:grpSpPr>
          <a:xfrm>
            <a:off x="6013852" y="4853605"/>
            <a:ext cx="1064029" cy="1064029"/>
            <a:chOff x="5794777" y="4791459"/>
            <a:chExt cx="1064029" cy="10640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9D25B0B-7C1D-4ECC-AABB-B9262C6E000F}"/>
                </a:ext>
              </a:extLst>
            </p:cNvPr>
            <p:cNvSpPr/>
            <p:nvPr/>
          </p:nvSpPr>
          <p:spPr>
            <a:xfrm>
              <a:off x="5794777" y="4791459"/>
              <a:ext cx="1064029" cy="106402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70603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B8ECF6EE-60FF-4F6B-86BA-8E28D461F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18442" y="4976930"/>
              <a:ext cx="654569" cy="654569"/>
            </a:xfrm>
            <a:prstGeom prst="rect">
              <a:avLst/>
            </a:prstGeom>
          </p:spPr>
        </p:pic>
      </p:grpSp>
      <p:pic>
        <p:nvPicPr>
          <p:cNvPr id="37" name="Picture 2" descr="PTA-Logo - LEAP Pakistan">
            <a:extLst>
              <a:ext uri="{FF2B5EF4-FFF2-40B4-BE49-F238E27FC236}">
                <a16:creationId xmlns:a16="http://schemas.microsoft.com/office/drawing/2014/main" id="{87445EAA-98A0-7645-99C9-DF98B4DB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85" y="935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6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5669BB1-5999-43D6-B755-EE6A5037C646}"/>
              </a:ext>
            </a:extLst>
          </p:cNvPr>
          <p:cNvSpPr/>
          <p:nvPr/>
        </p:nvSpPr>
        <p:spPr>
          <a:xfrm>
            <a:off x="2331476" y="3678531"/>
            <a:ext cx="1300928" cy="257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3D0AD17B-B9B2-4046-9B00-CB9A96A3AC6D}"/>
              </a:ext>
            </a:extLst>
          </p:cNvPr>
          <p:cNvSpPr/>
          <p:nvPr/>
        </p:nvSpPr>
        <p:spPr>
          <a:xfrm>
            <a:off x="7555146" y="4815101"/>
            <a:ext cx="1009290" cy="257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F7FE9C3F-8906-4548-B531-93463F3F07DB}"/>
              </a:ext>
            </a:extLst>
          </p:cNvPr>
          <p:cNvSpPr/>
          <p:nvPr/>
        </p:nvSpPr>
        <p:spPr>
          <a:xfrm>
            <a:off x="8564436" y="2633444"/>
            <a:ext cx="1009290" cy="257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93C4D-8A3A-4B35-8D68-61CE2513942A}"/>
              </a:ext>
            </a:extLst>
          </p:cNvPr>
          <p:cNvSpPr/>
          <p:nvPr/>
        </p:nvSpPr>
        <p:spPr>
          <a:xfrm>
            <a:off x="4954426" y="1287769"/>
            <a:ext cx="1009290" cy="257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0C3989AA-D177-4EC7-9070-266D938D1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4535" y="1675810"/>
            <a:ext cx="4967855" cy="46841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F6789A-EF7B-46D6-BA24-4C31D20DEFBC}"/>
              </a:ext>
            </a:extLst>
          </p:cNvPr>
          <p:cNvGrpSpPr/>
          <p:nvPr/>
        </p:nvGrpSpPr>
        <p:grpSpPr>
          <a:xfrm>
            <a:off x="2604368" y="1713131"/>
            <a:ext cx="3627703" cy="1444349"/>
            <a:chOff x="2126260" y="1846393"/>
            <a:chExt cx="3627703" cy="144434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9A16385-680C-4CBA-AC19-30EF40193EB2}"/>
                </a:ext>
              </a:extLst>
            </p:cNvPr>
            <p:cNvGrpSpPr/>
            <p:nvPr/>
          </p:nvGrpSpPr>
          <p:grpSpPr>
            <a:xfrm>
              <a:off x="3963030" y="2555856"/>
              <a:ext cx="1790933" cy="717410"/>
              <a:chOff x="10724804" y="3220227"/>
              <a:chExt cx="1790933" cy="71741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0DCBC77-1B51-4316-8821-4FDF3AC5A429}"/>
                  </a:ext>
                </a:extLst>
              </p:cNvPr>
              <p:cNvSpPr txBox="1"/>
              <p:nvPr/>
            </p:nvSpPr>
            <p:spPr>
              <a:xfrm>
                <a:off x="11344401" y="3220227"/>
                <a:ext cx="112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19</a:t>
                </a:r>
                <a:endParaRPr lang="en-GB" sz="2000" b="1" dirty="0">
                  <a:solidFill>
                    <a:srgbClr val="DA4218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5355AB-3963-4910-9F1E-B8E0CC0A28CB}"/>
                  </a:ext>
                </a:extLst>
              </p:cNvPr>
              <p:cNvSpPr txBox="1"/>
              <p:nvPr/>
            </p:nvSpPr>
            <p:spPr>
              <a:xfrm>
                <a:off x="11344401" y="3537527"/>
                <a:ext cx="117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Social Enterprises Engaged</a:t>
                </a:r>
                <a:endParaRPr lang="en-GB" sz="1000" dirty="0">
                  <a:solidFill>
                    <a:srgbClr val="82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4EFF12B4-C0C7-4FE2-BADC-96F2B0578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24804" y="3321274"/>
                <a:ext cx="500939" cy="500939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C214A66-F4AE-4061-9605-5890D7665069}"/>
                </a:ext>
              </a:extLst>
            </p:cNvPr>
            <p:cNvGrpSpPr/>
            <p:nvPr/>
          </p:nvGrpSpPr>
          <p:grpSpPr>
            <a:xfrm>
              <a:off x="2232882" y="1846393"/>
              <a:ext cx="3238772" cy="679554"/>
              <a:chOff x="7637731" y="2817517"/>
              <a:chExt cx="3238772" cy="679554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FF225B4-2344-4FD4-9D2E-82292C54B57A}"/>
                  </a:ext>
                </a:extLst>
              </p:cNvPr>
              <p:cNvGrpSpPr/>
              <p:nvPr/>
            </p:nvGrpSpPr>
            <p:grpSpPr>
              <a:xfrm>
                <a:off x="7637731" y="2821328"/>
                <a:ext cx="1486602" cy="675743"/>
                <a:chOff x="6044696" y="2844808"/>
                <a:chExt cx="1486602" cy="675743"/>
              </a:xfrm>
            </p:grpSpPr>
            <p:pic>
              <p:nvPicPr>
                <p:cNvPr id="96" name="Graphic 95">
                  <a:extLst>
                    <a:ext uri="{FF2B5EF4-FFF2-40B4-BE49-F238E27FC236}">
                      <a16:creationId xmlns:a16="http://schemas.microsoft.com/office/drawing/2014/main" id="{70906CCE-C805-43B6-9953-F4349C340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696" y="2885188"/>
                  <a:ext cx="279095" cy="579658"/>
                </a:xfrm>
                <a:prstGeom prst="rect">
                  <a:avLst/>
                </a:prstGeom>
              </p:spPr>
            </p:pic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3E2E965-0881-4B0B-9444-33E7DF03BB9E}"/>
                    </a:ext>
                  </a:extLst>
                </p:cNvPr>
                <p:cNvGrpSpPr/>
                <p:nvPr/>
              </p:nvGrpSpPr>
              <p:grpSpPr>
                <a:xfrm>
                  <a:off x="6478740" y="2844808"/>
                  <a:ext cx="1052558" cy="675743"/>
                  <a:chOff x="8980775" y="2259360"/>
                  <a:chExt cx="1052558" cy="675743"/>
                </a:xfrm>
              </p:grpSpPr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3CABE916-1A32-423B-B50D-3FBD34D327D7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259360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35%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3A0D09BA-E8C4-4647-B6B4-CDBAB8FC49AC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534993"/>
                    <a:ext cx="105255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Female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6AA129E-317D-4552-BD50-123A4453E434}"/>
                  </a:ext>
                </a:extLst>
              </p:cNvPr>
              <p:cNvGrpSpPr/>
              <p:nvPr/>
            </p:nvGrpSpPr>
            <p:grpSpPr>
              <a:xfrm>
                <a:off x="9512806" y="2817517"/>
                <a:ext cx="1363697" cy="661495"/>
                <a:chOff x="7765523" y="2859576"/>
                <a:chExt cx="1363697" cy="661495"/>
              </a:xfrm>
            </p:grpSpPr>
            <p:pic>
              <p:nvPicPr>
                <p:cNvPr id="92" name="Graphic 91">
                  <a:extLst>
                    <a:ext uri="{FF2B5EF4-FFF2-40B4-BE49-F238E27FC236}">
                      <a16:creationId xmlns:a16="http://schemas.microsoft.com/office/drawing/2014/main" id="{92652035-2EA6-49EB-A387-1A2F5F9D6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5523" y="2903601"/>
                  <a:ext cx="279095" cy="565345"/>
                </a:xfrm>
                <a:prstGeom prst="rect">
                  <a:avLst/>
                </a:prstGeom>
              </p:spPr>
            </p:pic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2FE91099-244A-4208-AA9B-1A9469884AC1}"/>
                    </a:ext>
                  </a:extLst>
                </p:cNvPr>
                <p:cNvGrpSpPr/>
                <p:nvPr/>
              </p:nvGrpSpPr>
              <p:grpSpPr>
                <a:xfrm>
                  <a:off x="8240193" y="2859576"/>
                  <a:ext cx="889027" cy="661495"/>
                  <a:chOff x="9375632" y="2273608"/>
                  <a:chExt cx="889027" cy="661495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C3B22865-3667-4386-839F-5DB885F47F6F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273608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65%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EF93F69-D3F6-4924-AE16-C6AEC0D307CE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534993"/>
                    <a:ext cx="8724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95073A-3068-4D95-8753-89A2109061BA}"/>
                </a:ext>
              </a:extLst>
            </p:cNvPr>
            <p:cNvGrpSpPr/>
            <p:nvPr/>
          </p:nvGrpSpPr>
          <p:grpSpPr>
            <a:xfrm>
              <a:off x="2126260" y="2595284"/>
              <a:ext cx="2072338" cy="695458"/>
              <a:chOff x="6789207" y="3936984"/>
              <a:chExt cx="2072338" cy="69545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460873FA-B174-4BC3-8175-7C716BC4C196}"/>
                  </a:ext>
                </a:extLst>
              </p:cNvPr>
              <p:cNvGrpSpPr/>
              <p:nvPr/>
            </p:nvGrpSpPr>
            <p:grpSpPr>
              <a:xfrm>
                <a:off x="7329873" y="3936984"/>
                <a:ext cx="1531672" cy="695458"/>
                <a:chOff x="6970407" y="1856305"/>
                <a:chExt cx="1531672" cy="695458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C0F7629-842B-44D4-8281-ADCE1F03FDDB}"/>
                    </a:ext>
                  </a:extLst>
                </p:cNvPr>
                <p:cNvSpPr txBox="1"/>
                <p:nvPr/>
              </p:nvSpPr>
              <p:spPr>
                <a:xfrm>
                  <a:off x="6970407" y="1856305"/>
                  <a:ext cx="1531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12</a:t>
                  </a:r>
                  <a:endParaRPr lang="en-GB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577F348-91CA-4D47-888F-9A3EF34BE2C6}"/>
                    </a:ext>
                  </a:extLst>
                </p:cNvPr>
                <p:cNvSpPr txBox="1"/>
                <p:nvPr/>
              </p:nvSpPr>
              <p:spPr>
                <a:xfrm>
                  <a:off x="6970407" y="2151653"/>
                  <a:ext cx="9657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SDGs</a:t>
                  </a:r>
                </a:p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Targeted</a:t>
                  </a:r>
                  <a:endParaRPr lang="en-GB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pic>
            <p:nvPicPr>
              <p:cNvPr id="102" name="Graphic 101">
                <a:extLst>
                  <a:ext uri="{FF2B5EF4-FFF2-40B4-BE49-F238E27FC236}">
                    <a16:creationId xmlns:a16="http://schemas.microsoft.com/office/drawing/2014/main" id="{23E14700-ADB5-4EE2-9690-757DD4C2A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89207" y="4008183"/>
                <a:ext cx="480186" cy="480186"/>
              </a:xfrm>
              <a:prstGeom prst="rect">
                <a:avLst/>
              </a:prstGeom>
            </p:spPr>
          </p:pic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F8F3125-D4FB-4D39-8DFC-3E1A2972FABE}"/>
              </a:ext>
            </a:extLst>
          </p:cNvPr>
          <p:cNvSpPr txBox="1"/>
          <p:nvPr/>
        </p:nvSpPr>
        <p:spPr>
          <a:xfrm>
            <a:off x="7736118" y="4794605"/>
            <a:ext cx="844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Sindh</a:t>
            </a:r>
            <a:endParaRPr lang="en-US" sz="14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6D6BD-F0B9-4A84-A4E6-8E6031B069F6}"/>
              </a:ext>
            </a:extLst>
          </p:cNvPr>
          <p:cNvSpPr txBox="1"/>
          <p:nvPr/>
        </p:nvSpPr>
        <p:spPr>
          <a:xfrm>
            <a:off x="2398917" y="3642304"/>
            <a:ext cx="1391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Baluchistan</a:t>
            </a:r>
            <a:endParaRPr lang="en-US" sz="14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1E00029-4DB2-49F0-BD7D-940F92E3697B}"/>
              </a:ext>
            </a:extLst>
          </p:cNvPr>
          <p:cNvSpPr txBox="1"/>
          <p:nvPr/>
        </p:nvSpPr>
        <p:spPr>
          <a:xfrm>
            <a:off x="8628148" y="2595389"/>
            <a:ext cx="2832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Punjab</a:t>
            </a:r>
            <a:endParaRPr lang="en-US" sz="14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132C6C-2B9C-4EF3-83D6-D5D8B0AC8E9A}"/>
              </a:ext>
            </a:extLst>
          </p:cNvPr>
          <p:cNvCxnSpPr>
            <a:cxnSpLocks/>
          </p:cNvCxnSpPr>
          <p:nvPr/>
        </p:nvCxnSpPr>
        <p:spPr>
          <a:xfrm>
            <a:off x="3649265" y="3807208"/>
            <a:ext cx="586642" cy="0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E2716A93-39BD-42D8-A71C-99E18F8A0B3C}"/>
              </a:ext>
            </a:extLst>
          </p:cNvPr>
          <p:cNvCxnSpPr>
            <a:cxnSpLocks/>
          </p:cNvCxnSpPr>
          <p:nvPr/>
        </p:nvCxnSpPr>
        <p:spPr>
          <a:xfrm>
            <a:off x="4235907" y="3807208"/>
            <a:ext cx="220383" cy="672561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BDE351A1-434F-414B-B0E8-B1FBC71C689E}"/>
              </a:ext>
            </a:extLst>
          </p:cNvPr>
          <p:cNvCxnSpPr>
            <a:cxnSpLocks/>
          </p:cNvCxnSpPr>
          <p:nvPr/>
        </p:nvCxnSpPr>
        <p:spPr>
          <a:xfrm>
            <a:off x="5963716" y="1407817"/>
            <a:ext cx="490339" cy="0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ED9638C5-BFA9-4861-B3EF-F725241D7A2C}"/>
              </a:ext>
            </a:extLst>
          </p:cNvPr>
          <p:cNvCxnSpPr>
            <a:cxnSpLocks/>
          </p:cNvCxnSpPr>
          <p:nvPr/>
        </p:nvCxnSpPr>
        <p:spPr>
          <a:xfrm>
            <a:off x="6454055" y="1407817"/>
            <a:ext cx="371774" cy="1422038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C666D65D-CAB0-4CA6-AACB-C0BB17A7D036}"/>
              </a:ext>
            </a:extLst>
          </p:cNvPr>
          <p:cNvCxnSpPr>
            <a:cxnSpLocks/>
          </p:cNvCxnSpPr>
          <p:nvPr/>
        </p:nvCxnSpPr>
        <p:spPr>
          <a:xfrm>
            <a:off x="8118550" y="2756157"/>
            <a:ext cx="434810" cy="5964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DB309144-D7CE-4347-B778-5E391D8CF071}"/>
              </a:ext>
            </a:extLst>
          </p:cNvPr>
          <p:cNvCxnSpPr>
            <a:cxnSpLocks/>
          </p:cNvCxnSpPr>
          <p:nvPr/>
        </p:nvCxnSpPr>
        <p:spPr>
          <a:xfrm flipH="1">
            <a:off x="7680349" y="2762121"/>
            <a:ext cx="427125" cy="795159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CEF9984B-2255-48A7-A42D-C65B97B2A5D3}"/>
              </a:ext>
            </a:extLst>
          </p:cNvPr>
          <p:cNvCxnSpPr>
            <a:cxnSpLocks/>
          </p:cNvCxnSpPr>
          <p:nvPr/>
        </p:nvCxnSpPr>
        <p:spPr>
          <a:xfrm>
            <a:off x="7100112" y="4916138"/>
            <a:ext cx="434810" cy="5964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E7057ACE-BE87-4A0B-9F46-483222D9C104}"/>
              </a:ext>
            </a:extLst>
          </p:cNvPr>
          <p:cNvCxnSpPr>
            <a:cxnSpLocks/>
          </p:cNvCxnSpPr>
          <p:nvPr/>
        </p:nvCxnSpPr>
        <p:spPr>
          <a:xfrm flipH="1">
            <a:off x="6509082" y="4922102"/>
            <a:ext cx="579955" cy="898661"/>
          </a:xfrm>
          <a:prstGeom prst="straightConnector1">
            <a:avLst/>
          </a:prstGeom>
          <a:ln w="9525" cap="flat" cmpd="sng" algn="ctr">
            <a:solidFill>
              <a:srgbClr val="D88500"/>
            </a:solidFill>
            <a:prstDash val="dash"/>
            <a:round/>
            <a:headEnd type="none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CD9C7CF-154F-454E-96F3-F5ACA85EFFFE}"/>
              </a:ext>
            </a:extLst>
          </p:cNvPr>
          <p:cNvSpPr txBox="1"/>
          <p:nvPr/>
        </p:nvSpPr>
        <p:spPr>
          <a:xfrm>
            <a:off x="5192226" y="1268559"/>
            <a:ext cx="699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effectLst/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KPK</a:t>
            </a:r>
            <a:endParaRPr lang="en-US" sz="14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D7252A7-FB3B-4EE6-89D4-5CA9EBA6195E}"/>
              </a:ext>
            </a:extLst>
          </p:cNvPr>
          <p:cNvGrpSpPr/>
          <p:nvPr/>
        </p:nvGrpSpPr>
        <p:grpSpPr>
          <a:xfrm>
            <a:off x="594994" y="4064058"/>
            <a:ext cx="3627703" cy="1444349"/>
            <a:chOff x="2126260" y="1846393"/>
            <a:chExt cx="3627703" cy="144434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CD66F97-CB69-4AA6-A812-E8394013B776}"/>
                </a:ext>
              </a:extLst>
            </p:cNvPr>
            <p:cNvGrpSpPr/>
            <p:nvPr/>
          </p:nvGrpSpPr>
          <p:grpSpPr>
            <a:xfrm>
              <a:off x="3963030" y="2555856"/>
              <a:ext cx="1790933" cy="717410"/>
              <a:chOff x="10724804" y="3220227"/>
              <a:chExt cx="1790933" cy="717410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83E505D-AE88-4339-B079-6A1C38F18CE0}"/>
                  </a:ext>
                </a:extLst>
              </p:cNvPr>
              <p:cNvSpPr txBox="1"/>
              <p:nvPr/>
            </p:nvSpPr>
            <p:spPr>
              <a:xfrm>
                <a:off x="11344401" y="3220227"/>
                <a:ext cx="112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13</a:t>
                </a:r>
                <a:endParaRPr lang="en-GB" sz="2000" b="1" dirty="0">
                  <a:solidFill>
                    <a:srgbClr val="DA4218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EBA2B23-2D92-468F-8578-062584F2E415}"/>
                  </a:ext>
                </a:extLst>
              </p:cNvPr>
              <p:cNvSpPr txBox="1"/>
              <p:nvPr/>
            </p:nvSpPr>
            <p:spPr>
              <a:xfrm>
                <a:off x="11344401" y="3537527"/>
                <a:ext cx="117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Social Enterprises Engaged</a:t>
                </a:r>
                <a:endParaRPr lang="en-GB" sz="1000" dirty="0">
                  <a:solidFill>
                    <a:srgbClr val="82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161" name="Graphic 160">
                <a:extLst>
                  <a:ext uri="{FF2B5EF4-FFF2-40B4-BE49-F238E27FC236}">
                    <a16:creationId xmlns:a16="http://schemas.microsoft.com/office/drawing/2014/main" id="{8FFC265B-2F11-450B-9B7A-F3DA04D6D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24804" y="3321274"/>
                <a:ext cx="500939" cy="500939"/>
              </a:xfrm>
              <a:prstGeom prst="rect">
                <a:avLst/>
              </a:prstGeom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768E8A2-7665-4B1D-BB0A-A92E40417509}"/>
                </a:ext>
              </a:extLst>
            </p:cNvPr>
            <p:cNvGrpSpPr/>
            <p:nvPr/>
          </p:nvGrpSpPr>
          <p:grpSpPr>
            <a:xfrm>
              <a:off x="2232882" y="1846393"/>
              <a:ext cx="3238772" cy="679554"/>
              <a:chOff x="7637731" y="2817517"/>
              <a:chExt cx="3238772" cy="67955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4E84706-A808-4687-B9C5-0E47D23BE141}"/>
                  </a:ext>
                </a:extLst>
              </p:cNvPr>
              <p:cNvGrpSpPr/>
              <p:nvPr/>
            </p:nvGrpSpPr>
            <p:grpSpPr>
              <a:xfrm>
                <a:off x="7637731" y="2821328"/>
                <a:ext cx="1486602" cy="675743"/>
                <a:chOff x="6044696" y="2844808"/>
                <a:chExt cx="1486602" cy="675743"/>
              </a:xfrm>
            </p:grpSpPr>
            <p:pic>
              <p:nvPicPr>
                <p:cNvPr id="155" name="Graphic 154">
                  <a:extLst>
                    <a:ext uri="{FF2B5EF4-FFF2-40B4-BE49-F238E27FC236}">
                      <a16:creationId xmlns:a16="http://schemas.microsoft.com/office/drawing/2014/main" id="{32F9DD51-2CEE-4F90-9846-DF76AE322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696" y="2885188"/>
                  <a:ext cx="279095" cy="579658"/>
                </a:xfrm>
                <a:prstGeom prst="rect">
                  <a:avLst/>
                </a:prstGeom>
              </p:spPr>
            </p:pic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46F22F26-911D-4DE6-9249-D38BEB1F54FF}"/>
                    </a:ext>
                  </a:extLst>
                </p:cNvPr>
                <p:cNvGrpSpPr/>
                <p:nvPr/>
              </p:nvGrpSpPr>
              <p:grpSpPr>
                <a:xfrm>
                  <a:off x="6478740" y="2844808"/>
                  <a:ext cx="1052558" cy="675743"/>
                  <a:chOff x="8980775" y="2259360"/>
                  <a:chExt cx="1052558" cy="675743"/>
                </a:xfrm>
              </p:grpSpPr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D6AA651A-6CAB-4234-8C3B-C51AB41617BC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259360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43%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C543EA27-2704-4DB0-B5BD-BF58E252F25F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534993"/>
                    <a:ext cx="105255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Female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21B08BA-3A6D-4E49-9F0F-966225EA7792}"/>
                  </a:ext>
                </a:extLst>
              </p:cNvPr>
              <p:cNvGrpSpPr/>
              <p:nvPr/>
            </p:nvGrpSpPr>
            <p:grpSpPr>
              <a:xfrm>
                <a:off x="9512806" y="2817517"/>
                <a:ext cx="1363697" cy="661495"/>
                <a:chOff x="7765523" y="2859576"/>
                <a:chExt cx="1363697" cy="661495"/>
              </a:xfrm>
            </p:grpSpPr>
            <p:pic>
              <p:nvPicPr>
                <p:cNvPr id="151" name="Graphic 150">
                  <a:extLst>
                    <a:ext uri="{FF2B5EF4-FFF2-40B4-BE49-F238E27FC236}">
                      <a16:creationId xmlns:a16="http://schemas.microsoft.com/office/drawing/2014/main" id="{BB0A15B3-6727-4107-A166-CF7377D2D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5523" y="2903601"/>
                  <a:ext cx="279095" cy="565345"/>
                </a:xfrm>
                <a:prstGeom prst="rect">
                  <a:avLst/>
                </a:prstGeom>
              </p:spPr>
            </p:pic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2AE776F7-CA97-4BA5-ACFA-D6CA0E76DA70}"/>
                    </a:ext>
                  </a:extLst>
                </p:cNvPr>
                <p:cNvGrpSpPr/>
                <p:nvPr/>
              </p:nvGrpSpPr>
              <p:grpSpPr>
                <a:xfrm>
                  <a:off x="8240193" y="2859576"/>
                  <a:ext cx="889027" cy="661495"/>
                  <a:chOff x="9375632" y="2273608"/>
                  <a:chExt cx="889027" cy="661495"/>
                </a:xfrm>
              </p:grpSpPr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AA329F53-D76E-443F-8E02-F6F89451616F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273608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57%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6EC8DDC0-2DD2-4743-BB2F-0D12CE38AAA4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534993"/>
                    <a:ext cx="8724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CE190E9-46B4-47E3-AE59-E5E7001F88F0}"/>
                </a:ext>
              </a:extLst>
            </p:cNvPr>
            <p:cNvGrpSpPr/>
            <p:nvPr/>
          </p:nvGrpSpPr>
          <p:grpSpPr>
            <a:xfrm>
              <a:off x="2126260" y="2595284"/>
              <a:ext cx="2072338" cy="695458"/>
              <a:chOff x="6789207" y="3936984"/>
              <a:chExt cx="2072338" cy="69545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194AF33-9EEA-48AE-8D1E-A89387DC5312}"/>
                  </a:ext>
                </a:extLst>
              </p:cNvPr>
              <p:cNvGrpSpPr/>
              <p:nvPr/>
            </p:nvGrpSpPr>
            <p:grpSpPr>
              <a:xfrm>
                <a:off x="7329873" y="3936984"/>
                <a:ext cx="1531672" cy="695458"/>
                <a:chOff x="6970407" y="1856305"/>
                <a:chExt cx="1531672" cy="695458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FD779E6D-97FD-4A47-914D-B8F222325148}"/>
                    </a:ext>
                  </a:extLst>
                </p:cNvPr>
                <p:cNvSpPr txBox="1"/>
                <p:nvPr/>
              </p:nvSpPr>
              <p:spPr>
                <a:xfrm>
                  <a:off x="6970407" y="1856305"/>
                  <a:ext cx="1531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09</a:t>
                  </a:r>
                  <a:endParaRPr lang="en-GB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884D081-80AB-4331-9945-43E05EB70B22}"/>
                    </a:ext>
                  </a:extLst>
                </p:cNvPr>
                <p:cNvSpPr txBox="1"/>
                <p:nvPr/>
              </p:nvSpPr>
              <p:spPr>
                <a:xfrm>
                  <a:off x="6970407" y="2151653"/>
                  <a:ext cx="9657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SDGs</a:t>
                  </a:r>
                </a:p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Targeted</a:t>
                  </a:r>
                  <a:endParaRPr lang="en-GB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pic>
            <p:nvPicPr>
              <p:cNvPr id="146" name="Graphic 145">
                <a:extLst>
                  <a:ext uri="{FF2B5EF4-FFF2-40B4-BE49-F238E27FC236}">
                    <a16:creationId xmlns:a16="http://schemas.microsoft.com/office/drawing/2014/main" id="{8E3D5C97-535D-45CC-8AC1-17DED73C1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89207" y="4008183"/>
                <a:ext cx="480186" cy="480186"/>
              </a:xfrm>
              <a:prstGeom prst="rect">
                <a:avLst/>
              </a:prstGeom>
            </p:spPr>
          </p:pic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725DC4B-C0CD-4D73-8FBB-F0C99C82C385}"/>
              </a:ext>
            </a:extLst>
          </p:cNvPr>
          <p:cNvGrpSpPr/>
          <p:nvPr/>
        </p:nvGrpSpPr>
        <p:grpSpPr>
          <a:xfrm>
            <a:off x="8479336" y="3031053"/>
            <a:ext cx="3627703" cy="1444349"/>
            <a:chOff x="2126260" y="1846393"/>
            <a:chExt cx="3627703" cy="1444349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9B22E5A-EF23-431F-89AC-08F36DCAD4C0}"/>
                </a:ext>
              </a:extLst>
            </p:cNvPr>
            <p:cNvGrpSpPr/>
            <p:nvPr/>
          </p:nvGrpSpPr>
          <p:grpSpPr>
            <a:xfrm>
              <a:off x="3963030" y="2555856"/>
              <a:ext cx="1790933" cy="717410"/>
              <a:chOff x="10724804" y="3220227"/>
              <a:chExt cx="1790933" cy="717410"/>
            </a:xfrm>
          </p:grpSpPr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0EF23CC2-16FD-49A7-9C7B-87C9A61B5C58}"/>
                  </a:ext>
                </a:extLst>
              </p:cNvPr>
              <p:cNvSpPr txBox="1"/>
              <p:nvPr/>
            </p:nvSpPr>
            <p:spPr>
              <a:xfrm>
                <a:off x="11344401" y="3220227"/>
                <a:ext cx="112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21</a:t>
                </a:r>
                <a:endParaRPr lang="en-GB" sz="2000" b="1" dirty="0">
                  <a:solidFill>
                    <a:srgbClr val="DA4218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BF8F5C3F-E2BC-4C58-9DB2-B179C19EF1FD}"/>
                  </a:ext>
                </a:extLst>
              </p:cNvPr>
              <p:cNvSpPr txBox="1"/>
              <p:nvPr/>
            </p:nvSpPr>
            <p:spPr>
              <a:xfrm>
                <a:off x="11344401" y="3537527"/>
                <a:ext cx="117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Social Enterprises Engaged</a:t>
                </a:r>
                <a:endParaRPr lang="en-GB" sz="1000" dirty="0">
                  <a:solidFill>
                    <a:srgbClr val="82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252" name="Graphic 251">
                <a:extLst>
                  <a:ext uri="{FF2B5EF4-FFF2-40B4-BE49-F238E27FC236}">
                    <a16:creationId xmlns:a16="http://schemas.microsoft.com/office/drawing/2014/main" id="{31D4803E-A60B-4ACC-8D4A-D963E6628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24804" y="3321274"/>
                <a:ext cx="500939" cy="500939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C792FA6-BF86-4B54-9FE2-5E5CCA06DFF5}"/>
                </a:ext>
              </a:extLst>
            </p:cNvPr>
            <p:cNvGrpSpPr/>
            <p:nvPr/>
          </p:nvGrpSpPr>
          <p:grpSpPr>
            <a:xfrm>
              <a:off x="2232882" y="1846393"/>
              <a:ext cx="3238772" cy="679554"/>
              <a:chOff x="7637731" y="2817517"/>
              <a:chExt cx="3238772" cy="679554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64D633C7-8978-43D3-BCBE-D734DAA28686}"/>
                  </a:ext>
                </a:extLst>
              </p:cNvPr>
              <p:cNvGrpSpPr/>
              <p:nvPr/>
            </p:nvGrpSpPr>
            <p:grpSpPr>
              <a:xfrm>
                <a:off x="7637731" y="2821328"/>
                <a:ext cx="1486602" cy="675743"/>
                <a:chOff x="6044696" y="2844808"/>
                <a:chExt cx="1486602" cy="675743"/>
              </a:xfrm>
            </p:grpSpPr>
            <p:pic>
              <p:nvPicPr>
                <p:cNvPr id="245" name="Graphic 244">
                  <a:extLst>
                    <a:ext uri="{FF2B5EF4-FFF2-40B4-BE49-F238E27FC236}">
                      <a16:creationId xmlns:a16="http://schemas.microsoft.com/office/drawing/2014/main" id="{A802E938-AC6A-47B4-A2A3-50B659FA79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696" y="2885188"/>
                  <a:ext cx="279095" cy="579658"/>
                </a:xfrm>
                <a:prstGeom prst="rect">
                  <a:avLst/>
                </a:prstGeom>
              </p:spPr>
            </p:pic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5B22807B-97C5-4208-B008-710EF2195794}"/>
                    </a:ext>
                  </a:extLst>
                </p:cNvPr>
                <p:cNvGrpSpPr/>
                <p:nvPr/>
              </p:nvGrpSpPr>
              <p:grpSpPr>
                <a:xfrm>
                  <a:off x="6478740" y="2844808"/>
                  <a:ext cx="1052558" cy="675743"/>
                  <a:chOff x="8980775" y="2259360"/>
                  <a:chExt cx="1052558" cy="675743"/>
                </a:xfrm>
              </p:grpSpPr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E0CE6A19-E38C-4F7C-9D93-EB9D7F24A86F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259360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60%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F5703016-C17E-447B-AA66-4770F2779583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534993"/>
                    <a:ext cx="105255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Female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B5272555-054A-4B26-8A91-5DD90CE603AC}"/>
                  </a:ext>
                </a:extLst>
              </p:cNvPr>
              <p:cNvGrpSpPr/>
              <p:nvPr/>
            </p:nvGrpSpPr>
            <p:grpSpPr>
              <a:xfrm>
                <a:off x="9512806" y="2817517"/>
                <a:ext cx="1363697" cy="661495"/>
                <a:chOff x="7765523" y="2859576"/>
                <a:chExt cx="1363697" cy="661495"/>
              </a:xfrm>
            </p:grpSpPr>
            <p:pic>
              <p:nvPicPr>
                <p:cNvPr id="239" name="Graphic 238">
                  <a:extLst>
                    <a:ext uri="{FF2B5EF4-FFF2-40B4-BE49-F238E27FC236}">
                      <a16:creationId xmlns:a16="http://schemas.microsoft.com/office/drawing/2014/main" id="{D9C95E13-B881-4483-92E9-5CFAA6AEAA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5523" y="2903601"/>
                  <a:ext cx="279095" cy="565345"/>
                </a:xfrm>
                <a:prstGeom prst="rect">
                  <a:avLst/>
                </a:prstGeom>
              </p:spPr>
            </p:pic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94F0BC41-2519-4482-B0F6-6080D4CDF9EA}"/>
                    </a:ext>
                  </a:extLst>
                </p:cNvPr>
                <p:cNvGrpSpPr/>
                <p:nvPr/>
              </p:nvGrpSpPr>
              <p:grpSpPr>
                <a:xfrm>
                  <a:off x="8240193" y="2859576"/>
                  <a:ext cx="889027" cy="661495"/>
                  <a:chOff x="9375632" y="2273608"/>
                  <a:chExt cx="889027" cy="661495"/>
                </a:xfrm>
              </p:grpSpPr>
              <p:sp>
                <p:nvSpPr>
                  <p:cNvPr id="243" name="TextBox 242">
                    <a:extLst>
                      <a:ext uri="{FF2B5EF4-FFF2-40B4-BE49-F238E27FC236}">
                        <a16:creationId xmlns:a16="http://schemas.microsoft.com/office/drawing/2014/main" id="{6FB8E92D-F42A-4C23-B992-397EE9B45FAA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273608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40%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F4590A55-6173-43ED-98BE-E623B07A0827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534993"/>
                    <a:ext cx="8724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5998474-75D4-48CA-8A7D-A15D838DEE31}"/>
                </a:ext>
              </a:extLst>
            </p:cNvPr>
            <p:cNvGrpSpPr/>
            <p:nvPr/>
          </p:nvGrpSpPr>
          <p:grpSpPr>
            <a:xfrm>
              <a:off x="2126260" y="2595284"/>
              <a:ext cx="2072338" cy="695458"/>
              <a:chOff x="6789207" y="3936984"/>
              <a:chExt cx="2072338" cy="695458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8005857B-086C-4B42-87BB-3666E319A53F}"/>
                  </a:ext>
                </a:extLst>
              </p:cNvPr>
              <p:cNvGrpSpPr/>
              <p:nvPr/>
            </p:nvGrpSpPr>
            <p:grpSpPr>
              <a:xfrm>
                <a:off x="7329873" y="3936984"/>
                <a:ext cx="1531672" cy="695458"/>
                <a:chOff x="6970407" y="1856305"/>
                <a:chExt cx="1531672" cy="695458"/>
              </a:xfrm>
            </p:grpSpPr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079E7644-31B1-47D0-BF60-D6D34C52F9E1}"/>
                    </a:ext>
                  </a:extLst>
                </p:cNvPr>
                <p:cNvSpPr txBox="1"/>
                <p:nvPr/>
              </p:nvSpPr>
              <p:spPr>
                <a:xfrm>
                  <a:off x="6970407" y="1856305"/>
                  <a:ext cx="1531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11</a:t>
                  </a:r>
                  <a:endParaRPr lang="en-GB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14B2570B-5533-47F7-91B9-6B8C7121132C}"/>
                    </a:ext>
                  </a:extLst>
                </p:cNvPr>
                <p:cNvSpPr txBox="1"/>
                <p:nvPr/>
              </p:nvSpPr>
              <p:spPr>
                <a:xfrm>
                  <a:off x="6970407" y="2151653"/>
                  <a:ext cx="9657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SDGs</a:t>
                  </a:r>
                </a:p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Targeted</a:t>
                  </a:r>
                  <a:endParaRPr lang="en-GB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pic>
            <p:nvPicPr>
              <p:cNvPr id="229" name="Graphic 228">
                <a:extLst>
                  <a:ext uri="{FF2B5EF4-FFF2-40B4-BE49-F238E27FC236}">
                    <a16:creationId xmlns:a16="http://schemas.microsoft.com/office/drawing/2014/main" id="{391BC371-EC52-49F7-90FD-D7CD3A848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89207" y="4008183"/>
                <a:ext cx="480186" cy="480186"/>
              </a:xfrm>
              <a:prstGeom prst="rect">
                <a:avLst/>
              </a:prstGeom>
            </p:spPr>
          </p:pic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E64C915-C0D3-4BC1-A7B9-E27B6D5C9800}"/>
              </a:ext>
            </a:extLst>
          </p:cNvPr>
          <p:cNvGrpSpPr/>
          <p:nvPr/>
        </p:nvGrpSpPr>
        <p:grpSpPr>
          <a:xfrm>
            <a:off x="7527616" y="5166884"/>
            <a:ext cx="3627703" cy="1444349"/>
            <a:chOff x="2126260" y="1846393"/>
            <a:chExt cx="3627703" cy="1444349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177D32C4-201D-40B0-9D25-8FAFF73591C0}"/>
                </a:ext>
              </a:extLst>
            </p:cNvPr>
            <p:cNvGrpSpPr/>
            <p:nvPr/>
          </p:nvGrpSpPr>
          <p:grpSpPr>
            <a:xfrm>
              <a:off x="3963030" y="2555856"/>
              <a:ext cx="1790933" cy="717410"/>
              <a:chOff x="10724804" y="3220227"/>
              <a:chExt cx="1790933" cy="717410"/>
            </a:xfrm>
          </p:grpSpPr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B8373CFA-1F07-4AD8-8E60-61BDD6FF73F8}"/>
                  </a:ext>
                </a:extLst>
              </p:cNvPr>
              <p:cNvSpPr txBox="1"/>
              <p:nvPr/>
            </p:nvSpPr>
            <p:spPr>
              <a:xfrm>
                <a:off x="11344401" y="3220227"/>
                <a:ext cx="112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17</a:t>
                </a:r>
                <a:endParaRPr lang="en-GB" sz="2000" b="1" dirty="0">
                  <a:solidFill>
                    <a:srgbClr val="DA4218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A3163A38-7CC7-407A-8F27-051755A81A92}"/>
                  </a:ext>
                </a:extLst>
              </p:cNvPr>
              <p:cNvSpPr txBox="1"/>
              <p:nvPr/>
            </p:nvSpPr>
            <p:spPr>
              <a:xfrm>
                <a:off x="11344401" y="3537527"/>
                <a:ext cx="117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Social Enterprises Engaged</a:t>
                </a:r>
                <a:endParaRPr lang="en-GB" sz="1000" dirty="0">
                  <a:solidFill>
                    <a:srgbClr val="82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273" name="Graphic 272">
                <a:extLst>
                  <a:ext uri="{FF2B5EF4-FFF2-40B4-BE49-F238E27FC236}">
                    <a16:creationId xmlns:a16="http://schemas.microsoft.com/office/drawing/2014/main" id="{FA044892-04F4-49CE-A0BE-077A0255C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24804" y="3321274"/>
                <a:ext cx="500939" cy="500939"/>
              </a:xfrm>
              <a:prstGeom prst="rect">
                <a:avLst/>
              </a:prstGeom>
            </p:spPr>
          </p:pic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6D319AC1-22B8-462D-B0A0-6B6D1A2C1719}"/>
                </a:ext>
              </a:extLst>
            </p:cNvPr>
            <p:cNvGrpSpPr/>
            <p:nvPr/>
          </p:nvGrpSpPr>
          <p:grpSpPr>
            <a:xfrm>
              <a:off x="2232882" y="1846393"/>
              <a:ext cx="3238772" cy="679554"/>
              <a:chOff x="7637731" y="2817517"/>
              <a:chExt cx="3238772" cy="679554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214FA1E2-63AC-4C70-8795-F89E5B998FDA}"/>
                  </a:ext>
                </a:extLst>
              </p:cNvPr>
              <p:cNvGrpSpPr/>
              <p:nvPr/>
            </p:nvGrpSpPr>
            <p:grpSpPr>
              <a:xfrm>
                <a:off x="7637731" y="2821328"/>
                <a:ext cx="1486602" cy="675743"/>
                <a:chOff x="6044696" y="2844808"/>
                <a:chExt cx="1486602" cy="675743"/>
              </a:xfrm>
            </p:grpSpPr>
            <p:pic>
              <p:nvPicPr>
                <p:cNvPr id="267" name="Graphic 266">
                  <a:extLst>
                    <a:ext uri="{FF2B5EF4-FFF2-40B4-BE49-F238E27FC236}">
                      <a16:creationId xmlns:a16="http://schemas.microsoft.com/office/drawing/2014/main" id="{A57D3D44-4270-4F01-8E6D-E8F2C2AF84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696" y="2885188"/>
                  <a:ext cx="279095" cy="579658"/>
                </a:xfrm>
                <a:prstGeom prst="rect">
                  <a:avLst/>
                </a:prstGeom>
              </p:spPr>
            </p:pic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0DF6489B-DCF4-4809-9F2A-4E5728A21891}"/>
                    </a:ext>
                  </a:extLst>
                </p:cNvPr>
                <p:cNvGrpSpPr/>
                <p:nvPr/>
              </p:nvGrpSpPr>
              <p:grpSpPr>
                <a:xfrm>
                  <a:off x="6478740" y="2844808"/>
                  <a:ext cx="1052558" cy="675743"/>
                  <a:chOff x="8980775" y="2259360"/>
                  <a:chExt cx="1052558" cy="675743"/>
                </a:xfrm>
              </p:grpSpPr>
              <p:sp>
                <p:nvSpPr>
                  <p:cNvPr id="269" name="TextBox 268">
                    <a:extLst>
                      <a:ext uri="{FF2B5EF4-FFF2-40B4-BE49-F238E27FC236}">
                        <a16:creationId xmlns:a16="http://schemas.microsoft.com/office/drawing/2014/main" id="{9C1C88BB-C37B-4C25-A9A6-24ABC49D377C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259360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55%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270" name="TextBox 269">
                    <a:extLst>
                      <a:ext uri="{FF2B5EF4-FFF2-40B4-BE49-F238E27FC236}">
                        <a16:creationId xmlns:a16="http://schemas.microsoft.com/office/drawing/2014/main" id="{379F59BF-A230-4B14-AD2C-12D10FC6F51F}"/>
                      </a:ext>
                    </a:extLst>
                  </p:cNvPr>
                  <p:cNvSpPr txBox="1"/>
                  <p:nvPr/>
                </p:nvSpPr>
                <p:spPr>
                  <a:xfrm>
                    <a:off x="8980775" y="2534993"/>
                    <a:ext cx="105255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Female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34E247EA-431F-4781-A6F1-7EA89820C2B0}"/>
                  </a:ext>
                </a:extLst>
              </p:cNvPr>
              <p:cNvGrpSpPr/>
              <p:nvPr/>
            </p:nvGrpSpPr>
            <p:grpSpPr>
              <a:xfrm>
                <a:off x="9512806" y="2817517"/>
                <a:ext cx="1363697" cy="661495"/>
                <a:chOff x="7765523" y="2859576"/>
                <a:chExt cx="1363697" cy="661495"/>
              </a:xfrm>
            </p:grpSpPr>
            <p:pic>
              <p:nvPicPr>
                <p:cNvPr id="263" name="Graphic 262">
                  <a:extLst>
                    <a:ext uri="{FF2B5EF4-FFF2-40B4-BE49-F238E27FC236}">
                      <a16:creationId xmlns:a16="http://schemas.microsoft.com/office/drawing/2014/main" id="{783F4426-7187-4547-AD5C-D5C77FA6C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5523" y="2903601"/>
                  <a:ext cx="279095" cy="565345"/>
                </a:xfrm>
                <a:prstGeom prst="rect">
                  <a:avLst/>
                </a:prstGeom>
              </p:spPr>
            </p:pic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3B220BFA-F0A2-461D-B538-B98B668333F4}"/>
                    </a:ext>
                  </a:extLst>
                </p:cNvPr>
                <p:cNvGrpSpPr/>
                <p:nvPr/>
              </p:nvGrpSpPr>
              <p:grpSpPr>
                <a:xfrm>
                  <a:off x="8240193" y="2859576"/>
                  <a:ext cx="889027" cy="661495"/>
                  <a:chOff x="9375632" y="2273608"/>
                  <a:chExt cx="889027" cy="661495"/>
                </a:xfrm>
              </p:grpSpPr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E6795A90-CDCA-446F-9A8B-20D33AAAA576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273608"/>
                    <a:ext cx="88902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DA4218"/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rPr>
                      <a:t>45%</a:t>
                    </a:r>
                    <a:endParaRPr lang="en-GB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endParaRPr>
                  </a:p>
                </p:txBody>
              </p:sp>
              <p:sp>
                <p:nvSpPr>
                  <p:cNvPr id="266" name="TextBox 265">
                    <a:extLst>
                      <a:ext uri="{FF2B5EF4-FFF2-40B4-BE49-F238E27FC236}">
                        <a16:creationId xmlns:a16="http://schemas.microsoft.com/office/drawing/2014/main" id="{95ABB47D-7BDC-4450-B66B-EDB00D9A0D9D}"/>
                      </a:ext>
                    </a:extLst>
                  </p:cNvPr>
                  <p:cNvSpPr txBox="1"/>
                  <p:nvPr/>
                </p:nvSpPr>
                <p:spPr>
                  <a:xfrm>
                    <a:off x="9375632" y="2534993"/>
                    <a:ext cx="8724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rgbClr val="82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Male participants</a:t>
                    </a:r>
                    <a:endParaRPr lang="en-GB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</p:grpSp>
          </p:grp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EF1B4D4-E09A-4A19-91B6-1E8BF6A0BE62}"/>
                </a:ext>
              </a:extLst>
            </p:cNvPr>
            <p:cNvGrpSpPr/>
            <p:nvPr/>
          </p:nvGrpSpPr>
          <p:grpSpPr>
            <a:xfrm>
              <a:off x="2126260" y="2595284"/>
              <a:ext cx="2072338" cy="695458"/>
              <a:chOff x="6789207" y="3936984"/>
              <a:chExt cx="2072338" cy="695458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5A2C149F-4860-4F10-ACFA-E0C4C6EBCDE9}"/>
                  </a:ext>
                </a:extLst>
              </p:cNvPr>
              <p:cNvGrpSpPr/>
              <p:nvPr/>
            </p:nvGrpSpPr>
            <p:grpSpPr>
              <a:xfrm>
                <a:off x="7329873" y="3936984"/>
                <a:ext cx="1531672" cy="695458"/>
                <a:chOff x="6970407" y="1856305"/>
                <a:chExt cx="1531672" cy="695458"/>
              </a:xfrm>
            </p:grpSpPr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2425EEF5-8D97-4075-B590-1D5750C142BC}"/>
                    </a:ext>
                  </a:extLst>
                </p:cNvPr>
                <p:cNvSpPr txBox="1"/>
                <p:nvPr/>
              </p:nvSpPr>
              <p:spPr>
                <a:xfrm>
                  <a:off x="6970407" y="1856305"/>
                  <a:ext cx="1531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DA4218"/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14</a:t>
                  </a:r>
                  <a:endParaRPr lang="en-GB" b="1" dirty="0">
                    <a:solidFill>
                      <a:srgbClr val="DA4218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25910784-6D31-4713-B9E7-0C52A100EBA1}"/>
                    </a:ext>
                  </a:extLst>
                </p:cNvPr>
                <p:cNvSpPr txBox="1"/>
                <p:nvPr/>
              </p:nvSpPr>
              <p:spPr>
                <a:xfrm>
                  <a:off x="6970407" y="2151653"/>
                  <a:ext cx="9657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SDGs</a:t>
                  </a:r>
                </a:p>
                <a:p>
                  <a:r>
                    <a:rPr lang="en-US" sz="1000" dirty="0">
                      <a:solidFill>
                        <a:srgbClr val="82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Targeted</a:t>
                  </a:r>
                  <a:endParaRPr lang="en-GB" sz="1000" dirty="0">
                    <a:solidFill>
                      <a:srgbClr val="82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pic>
            <p:nvPicPr>
              <p:cNvPr id="258" name="Graphic 257">
                <a:extLst>
                  <a:ext uri="{FF2B5EF4-FFF2-40B4-BE49-F238E27FC236}">
                    <a16:creationId xmlns:a16="http://schemas.microsoft.com/office/drawing/2014/main" id="{C6109384-F1F5-470D-9929-A8E9D6339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89207" y="4008183"/>
                <a:ext cx="480186" cy="480186"/>
              </a:xfrm>
              <a:prstGeom prst="rect">
                <a:avLst/>
              </a:prstGeom>
            </p:spPr>
          </p:pic>
        </p:grp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F1547BC-4295-43DA-9C71-0C80C02B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616" y="5921464"/>
            <a:ext cx="1263715" cy="625475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A5E0B646-B094-4086-B083-B31E91F5660B}"/>
              </a:ext>
            </a:extLst>
          </p:cNvPr>
          <p:cNvSpPr/>
          <p:nvPr/>
        </p:nvSpPr>
        <p:spPr>
          <a:xfrm>
            <a:off x="1356521" y="556399"/>
            <a:ext cx="832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JAZZ-UNDP SDG BOOTCAMPS’ ACHIEVEMENTS </a:t>
            </a:r>
          </a:p>
        </p:txBody>
      </p:sp>
      <p:pic>
        <p:nvPicPr>
          <p:cNvPr id="106" name="Picture 2" descr="PTA-Logo - LEAP Pakistan">
            <a:extLst>
              <a:ext uri="{FF2B5EF4-FFF2-40B4-BE49-F238E27FC236}">
                <a16:creationId xmlns:a16="http://schemas.microsoft.com/office/drawing/2014/main" id="{95B0B8F3-B776-4745-84E1-592C4872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353" y="98367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4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85A79B-052A-A147-876B-522FA50F3151}"/>
              </a:ext>
            </a:extLst>
          </p:cNvPr>
          <p:cNvSpPr/>
          <p:nvPr/>
        </p:nvSpPr>
        <p:spPr>
          <a:xfrm>
            <a:off x="4679487" y="1463840"/>
            <a:ext cx="2855837" cy="646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2427A-BF48-1542-86D4-1E48257146E3}"/>
              </a:ext>
            </a:extLst>
          </p:cNvPr>
          <p:cNvSpPr/>
          <p:nvPr/>
        </p:nvSpPr>
        <p:spPr>
          <a:xfrm>
            <a:off x="921603" y="1454005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Sponsor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50E3F-9A3D-134B-98C2-DD5FEF11DE6D}"/>
              </a:ext>
            </a:extLst>
          </p:cNvPr>
          <p:cNvSpPr/>
          <p:nvPr/>
        </p:nvSpPr>
        <p:spPr>
          <a:xfrm>
            <a:off x="8430739" y="1463840"/>
            <a:ext cx="2862469" cy="627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Implementing Partner</a:t>
            </a:r>
          </a:p>
        </p:txBody>
      </p:sp>
      <p:pic>
        <p:nvPicPr>
          <p:cNvPr id="17" name="Picture 2" descr="http://blogs.thenews.com.pk/blogs/wp-content/uploads/2013/07/ministry.jpg">
            <a:extLst>
              <a:ext uri="{FF2B5EF4-FFF2-40B4-BE49-F238E27FC236}">
                <a16:creationId xmlns:a16="http://schemas.microsoft.com/office/drawing/2014/main" id="{28137516-3E08-E04D-BEE8-C64E522F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3" t="5434" r="11982" b="10577"/>
          <a:stretch/>
        </p:blipFill>
        <p:spPr bwMode="auto">
          <a:xfrm>
            <a:off x="1590077" y="2096108"/>
            <a:ext cx="1153152" cy="8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Mrs.Seema\Desktop\sana baby\internship\Jazz PPT Template\Elements for PPT\Jazz Logo on title.png">
            <a:extLst>
              <a:ext uri="{FF2B5EF4-FFF2-40B4-BE49-F238E27FC236}">
                <a16:creationId xmlns:a16="http://schemas.microsoft.com/office/drawing/2014/main" id="{34A7DAE3-F61B-1F42-8616-201C97AA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380" y="2189142"/>
            <a:ext cx="849638" cy="700919"/>
          </a:xfrm>
          <a:prstGeom prst="rect">
            <a:avLst/>
          </a:prstGeom>
          <a:noFill/>
        </p:spPr>
      </p:pic>
      <p:pic>
        <p:nvPicPr>
          <p:cNvPr id="19" name="Picture 2" descr="http://teamup.pk/wp-content/uploads/2015/03/teamup-logo5.png">
            <a:extLst>
              <a:ext uri="{FF2B5EF4-FFF2-40B4-BE49-F238E27FC236}">
                <a16:creationId xmlns:a16="http://schemas.microsoft.com/office/drawing/2014/main" id="{EC1A037A-2F19-5D4C-8B29-AAA54C72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505" y="2154035"/>
            <a:ext cx="1548759" cy="5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AEF3FD-79F3-C74F-9607-49B70AEF1C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" b="3362"/>
          <a:stretch/>
        </p:blipFill>
        <p:spPr>
          <a:xfrm>
            <a:off x="3185187" y="2997531"/>
            <a:ext cx="5603706" cy="18974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4495A9-9B98-4885-A2E2-BC19D80D6C1D}"/>
              </a:ext>
            </a:extLst>
          </p:cNvPr>
          <p:cNvSpPr/>
          <p:nvPr/>
        </p:nvSpPr>
        <p:spPr>
          <a:xfrm>
            <a:off x="1356521" y="556399"/>
            <a:ext cx="790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5. NIC - INCUBATION CENTRE FOR STARTUPS</a:t>
            </a:r>
          </a:p>
        </p:txBody>
      </p:sp>
      <p:pic>
        <p:nvPicPr>
          <p:cNvPr id="14" name="Picture 2" descr="PTA-Logo - LEAP Pakistan">
            <a:extLst>
              <a:ext uri="{FF2B5EF4-FFF2-40B4-BE49-F238E27FC236}">
                <a16:creationId xmlns:a16="http://schemas.microsoft.com/office/drawing/2014/main" id="{994943EB-793C-3746-AD08-77F52021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6" y="1282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7A3F3-4E16-1345-B9BB-A07000B03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229" y="4952062"/>
            <a:ext cx="6649621" cy="1860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133111-1D7B-A642-BC9D-C3AEA3B65910}"/>
              </a:ext>
            </a:extLst>
          </p:cNvPr>
          <p:cNvSpPr txBox="1"/>
          <p:nvPr/>
        </p:nvSpPr>
        <p:spPr>
          <a:xfrm>
            <a:off x="8892901" y="3456620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K" sz="1600" b="1" dirty="0">
                <a:solidFill>
                  <a:srgbClr val="FF0000"/>
                </a:solidFill>
              </a:rPr>
              <a:t>112 Women Entrepreneurs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PK" sz="1600" b="1" dirty="0">
              <a:solidFill>
                <a:srgbClr val="FF0000"/>
              </a:solidFill>
            </a:endParaRPr>
          </a:p>
          <a:p>
            <a:pPr algn="ctr"/>
            <a:r>
              <a:rPr lang="en-PK" sz="1600" b="1" dirty="0">
                <a:solidFill>
                  <a:srgbClr val="FF0000"/>
                </a:solidFill>
              </a:rPr>
              <a:t>17%</a:t>
            </a:r>
            <a:r>
              <a:rPr lang="en-US" sz="1600" b="1" dirty="0">
                <a:solidFill>
                  <a:srgbClr val="FF0000"/>
                </a:solidFill>
              </a:rPr>
              <a:t> of Total Incubated Startups</a:t>
            </a:r>
            <a:endParaRPr lang="en-PK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B7B6-A983-904F-B983-902CC836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76848"/>
            <a:ext cx="10515600" cy="780743"/>
          </a:xfrm>
        </p:spPr>
        <p:txBody>
          <a:bodyPr/>
          <a:lstStyle/>
          <a:p>
            <a:r>
              <a:rPr lang="en-PK" sz="2800" b="1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RECOGNITION</a:t>
            </a:r>
            <a:r>
              <a:rPr lang="en-PK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BB5E-BBF7-6E4F-AF8A-77D1DA84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PK" dirty="0"/>
              <a:t>Global Good Award 2019 for Jazz Smart School </a:t>
            </a:r>
          </a:p>
          <a:p>
            <a:endParaRPr lang="en-PK" dirty="0"/>
          </a:p>
          <a:p>
            <a:r>
              <a:rPr lang="en-GB" dirty="0"/>
              <a:t>GDEIB Award 2021 for best practice in Community, Government Relations and Philanthropy</a:t>
            </a:r>
          </a:p>
          <a:p>
            <a:endParaRPr lang="en-GB" dirty="0"/>
          </a:p>
          <a:p>
            <a:r>
              <a:rPr lang="en-GB" dirty="0"/>
              <a:t>OICCI Women Empowerment Awards 2021 for Driving Change Beyond Workplace</a:t>
            </a:r>
            <a:endParaRPr lang="en-PK" dirty="0"/>
          </a:p>
        </p:txBody>
      </p:sp>
      <p:pic>
        <p:nvPicPr>
          <p:cNvPr id="4" name="Picture 2" descr="PTA-Logo - LEAP Pakistan">
            <a:extLst>
              <a:ext uri="{FF2B5EF4-FFF2-40B4-BE49-F238E27FC236}">
                <a16:creationId xmlns:a16="http://schemas.microsoft.com/office/drawing/2014/main" id="{CEA8C062-AD5A-489A-A167-83C5686F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6" y="1282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8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7D8E-D3AE-7446-BBF8-CA3BD97A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88" y="377318"/>
            <a:ext cx="10515600" cy="974828"/>
          </a:xfrm>
        </p:spPr>
        <p:txBody>
          <a:bodyPr/>
          <a:lstStyle/>
          <a:p>
            <a:r>
              <a:rPr lang="en-PK" sz="2800" b="1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2022 COMITMENTS WITH PTA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8117-CE9C-D843-8E2B-D10327B8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PK" dirty="0"/>
              <a:t>Female teachers training on digital skills from 1,200 to </a:t>
            </a:r>
            <a:r>
              <a:rPr lang="en-PK" sz="4000" dirty="0">
                <a:solidFill>
                  <a:srgbClr val="FF0000"/>
                </a:solidFill>
              </a:rPr>
              <a:t>6,000</a:t>
            </a:r>
            <a:r>
              <a:rPr lang="en-PK" dirty="0"/>
              <a:t>  </a:t>
            </a:r>
          </a:p>
          <a:p>
            <a:endParaRPr lang="en-PK" dirty="0"/>
          </a:p>
          <a:p>
            <a:r>
              <a:rPr lang="en-PK" dirty="0"/>
              <a:t>Dedicated SDG Bootcamp for female social enterprises in collaboration with PTA</a:t>
            </a:r>
          </a:p>
          <a:p>
            <a:endParaRPr lang="en-PK" dirty="0"/>
          </a:p>
          <a:p>
            <a:r>
              <a:rPr lang="en-PK" dirty="0"/>
              <a:t>Women4Tech summit in collaboration with GSMA and PTA</a:t>
            </a:r>
          </a:p>
          <a:p>
            <a:endParaRPr lang="en-PK" dirty="0"/>
          </a:p>
          <a:p>
            <a:r>
              <a:rPr lang="en-PK" dirty="0"/>
              <a:t>Awareness campaigns for gender inclusion in ICTs </a:t>
            </a:r>
          </a:p>
          <a:p>
            <a:pPr marL="0" indent="0">
              <a:buNone/>
            </a:pPr>
            <a:endParaRPr lang="en-PK" dirty="0"/>
          </a:p>
          <a:p>
            <a:r>
              <a:rPr lang="en-PK" dirty="0"/>
              <a:t>Female focused prodcuts, sim sale activity and handsets on installments for females during events </a:t>
            </a:r>
          </a:p>
          <a:p>
            <a:endParaRPr lang="en-PK" dirty="0"/>
          </a:p>
          <a:p>
            <a:r>
              <a:rPr lang="en-PK" dirty="0"/>
              <a:t>Female specific support through dedicated experience centers/booths </a:t>
            </a:r>
          </a:p>
          <a:p>
            <a:endParaRPr lang="en-PK" dirty="0"/>
          </a:p>
          <a:p>
            <a:r>
              <a:rPr lang="en-GB" dirty="0"/>
              <a:t>A</a:t>
            </a:r>
            <a:r>
              <a:rPr lang="en-PK" dirty="0"/>
              <a:t>n enabling workplace that is inclusive, accessible and empowering for female employees </a:t>
            </a:r>
          </a:p>
          <a:p>
            <a:endParaRPr lang="en-PK" dirty="0"/>
          </a:p>
          <a:p>
            <a:pPr marL="0" indent="0">
              <a:buNone/>
            </a:pPr>
            <a:endParaRPr lang="en-PK" dirty="0"/>
          </a:p>
          <a:p>
            <a:pPr marL="0" indent="0">
              <a:buNone/>
            </a:pPr>
            <a:endParaRPr lang="en-PK" dirty="0"/>
          </a:p>
        </p:txBody>
      </p:sp>
      <p:pic>
        <p:nvPicPr>
          <p:cNvPr id="4" name="Picture 2" descr="PTA-Logo - LEAP Pakistan">
            <a:extLst>
              <a:ext uri="{FF2B5EF4-FFF2-40B4-BE49-F238E27FC236}">
                <a16:creationId xmlns:a16="http://schemas.microsoft.com/office/drawing/2014/main" id="{C4D94B9D-529B-BD4C-9635-86DABDA0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96" y="1282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4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5E2A0-DE3B-4F28-908E-E5011ADC8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1"/>
          <a:stretch/>
        </p:blipFill>
        <p:spPr>
          <a:xfrm>
            <a:off x="9195" y="1346024"/>
            <a:ext cx="3208938" cy="5233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CEFC7-4702-428D-A4A2-9F4BACDBF206}"/>
              </a:ext>
            </a:extLst>
          </p:cNvPr>
          <p:cNvSpPr txBox="1"/>
          <p:nvPr/>
        </p:nvSpPr>
        <p:spPr>
          <a:xfrm>
            <a:off x="2694268" y="2426545"/>
            <a:ext cx="6803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Gender Inclusion at Jazz</a:t>
            </a:r>
          </a:p>
          <a:p>
            <a:pPr algn="r"/>
            <a:r>
              <a:rPr lang="en-US" dirty="0"/>
              <a:t>22, February 2022</a:t>
            </a:r>
          </a:p>
        </p:txBody>
      </p:sp>
    </p:spTree>
    <p:extLst>
      <p:ext uri="{BB962C8B-B14F-4D97-AF65-F5344CB8AC3E}">
        <p14:creationId xmlns:p14="http://schemas.microsoft.com/office/powerpoint/2010/main" val="42636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A05DD6-0648-BD41-AB4C-26706BE00EAD}"/>
              </a:ext>
            </a:extLst>
          </p:cNvPr>
          <p:cNvSpPr txBox="1">
            <a:spLocks/>
          </p:cNvSpPr>
          <p:nvPr/>
        </p:nvSpPr>
        <p:spPr>
          <a:xfrm>
            <a:off x="1297043" y="650437"/>
            <a:ext cx="8610600" cy="4954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ea typeface="+mn-ea"/>
              </a:rPr>
              <a:t>DE&amp;I STRATEGIC PILLARS AT JAZZ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CDCEF25A-5780-0843-A4E2-2B66D48D2211}"/>
              </a:ext>
            </a:extLst>
          </p:cNvPr>
          <p:cNvSpPr/>
          <p:nvPr/>
        </p:nvSpPr>
        <p:spPr>
          <a:xfrm>
            <a:off x="3531476" y="4109545"/>
            <a:ext cx="388883" cy="388883"/>
          </a:xfrm>
          <a:prstGeom prst="downArrow">
            <a:avLst/>
          </a:prstGeom>
          <a:solidFill>
            <a:srgbClr val="FFC000"/>
          </a:solidFill>
          <a:ln>
            <a:solidFill>
              <a:srgbClr val="FFC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C637F761-FE22-AE4A-8600-EE98DF60546A}"/>
              </a:ext>
            </a:extLst>
          </p:cNvPr>
          <p:cNvSpPr/>
          <p:nvPr/>
        </p:nvSpPr>
        <p:spPr>
          <a:xfrm>
            <a:off x="5998281" y="4106807"/>
            <a:ext cx="388883" cy="388883"/>
          </a:xfrm>
          <a:prstGeom prst="downArrow">
            <a:avLst/>
          </a:prstGeom>
          <a:solidFill>
            <a:srgbClr val="FFC000"/>
          </a:solidFill>
          <a:ln>
            <a:solidFill>
              <a:srgbClr val="FFC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4C350F76-CD17-5A42-B7C8-EF5101087414}"/>
              </a:ext>
            </a:extLst>
          </p:cNvPr>
          <p:cNvSpPr/>
          <p:nvPr/>
        </p:nvSpPr>
        <p:spPr>
          <a:xfrm>
            <a:off x="8478657" y="4106807"/>
            <a:ext cx="388883" cy="388883"/>
          </a:xfrm>
          <a:prstGeom prst="downArrow">
            <a:avLst/>
          </a:prstGeom>
          <a:solidFill>
            <a:srgbClr val="FFC000"/>
          </a:solidFill>
          <a:ln>
            <a:solidFill>
              <a:srgbClr val="FFC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EBF4438-6463-0648-A9BB-54C662BC4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2897" r="11053" b="4532"/>
          <a:stretch/>
        </p:blipFill>
        <p:spPr>
          <a:xfrm>
            <a:off x="4386226" y="4787310"/>
            <a:ext cx="1034308" cy="11059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A4D1CA-16E0-444B-8A14-F4DD7261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341" y="4787308"/>
            <a:ext cx="1091230" cy="11059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EE6FCA5-FF6B-6A4C-9450-1323B5B3A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552" y="4787308"/>
            <a:ext cx="1105977" cy="11059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AC751AA-4750-A84B-8138-AD300E249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343" y="4787308"/>
            <a:ext cx="1098554" cy="11059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9CEA1E6-DCE9-8949-92B2-BF658F4CB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719" y="4787307"/>
            <a:ext cx="1060582" cy="1105975"/>
          </a:xfrm>
          <a:prstGeom prst="rect">
            <a:avLst/>
          </a:prstGeom>
        </p:spPr>
      </p:pic>
      <p:sp>
        <p:nvSpPr>
          <p:cNvPr id="57" name="Round Diagonal Corner of Rectangle 56">
            <a:extLst>
              <a:ext uri="{FF2B5EF4-FFF2-40B4-BE49-F238E27FC236}">
                <a16:creationId xmlns:a16="http://schemas.microsoft.com/office/drawing/2014/main" id="{46583445-7887-AA40-994F-C077BCAEF3C8}"/>
              </a:ext>
            </a:extLst>
          </p:cNvPr>
          <p:cNvSpPr/>
          <p:nvPr/>
        </p:nvSpPr>
        <p:spPr>
          <a:xfrm>
            <a:off x="2575350" y="1761407"/>
            <a:ext cx="2185936" cy="2033169"/>
          </a:xfrm>
          <a:prstGeom prst="round2Diag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DE0A8A-1A06-034B-ABF9-C165CE315F7E}"/>
              </a:ext>
            </a:extLst>
          </p:cNvPr>
          <p:cNvSpPr txBox="1"/>
          <p:nvPr/>
        </p:nvSpPr>
        <p:spPr>
          <a:xfrm>
            <a:off x="2793000" y="185172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b="1" dirty="0">
                <a:solidFill>
                  <a:prstClr val="black"/>
                </a:solidFill>
                <a:latin typeface="+mj-lt"/>
              </a:rPr>
              <a:t>People &amp; Culture</a:t>
            </a:r>
          </a:p>
        </p:txBody>
      </p:sp>
      <p:sp>
        <p:nvSpPr>
          <p:cNvPr id="59" name="Round Diagonal Corner of Rectangle 58">
            <a:extLst>
              <a:ext uri="{FF2B5EF4-FFF2-40B4-BE49-F238E27FC236}">
                <a16:creationId xmlns:a16="http://schemas.microsoft.com/office/drawing/2014/main" id="{E50431BE-4F1D-5148-BAF0-FA172F4B2C9A}"/>
              </a:ext>
            </a:extLst>
          </p:cNvPr>
          <p:cNvSpPr/>
          <p:nvPr/>
        </p:nvSpPr>
        <p:spPr>
          <a:xfrm flipH="1">
            <a:off x="2793000" y="2303084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ound Diagonal Corner of Rectangle 59">
            <a:extLst>
              <a:ext uri="{FF2B5EF4-FFF2-40B4-BE49-F238E27FC236}">
                <a16:creationId xmlns:a16="http://schemas.microsoft.com/office/drawing/2014/main" id="{35697C09-29CA-D949-ACA2-299D4E8DFD35}"/>
              </a:ext>
            </a:extLst>
          </p:cNvPr>
          <p:cNvSpPr/>
          <p:nvPr/>
        </p:nvSpPr>
        <p:spPr>
          <a:xfrm rot="10800000">
            <a:off x="3695716" y="2551675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ound Diagonal Corner of Rectangle 60">
            <a:extLst>
              <a:ext uri="{FF2B5EF4-FFF2-40B4-BE49-F238E27FC236}">
                <a16:creationId xmlns:a16="http://schemas.microsoft.com/office/drawing/2014/main" id="{79EEC32C-EC4F-1246-85B7-0BC360A955B0}"/>
              </a:ext>
            </a:extLst>
          </p:cNvPr>
          <p:cNvSpPr/>
          <p:nvPr/>
        </p:nvSpPr>
        <p:spPr>
          <a:xfrm flipH="1" flipV="1">
            <a:off x="2793000" y="3052963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D892EB-7D85-2242-B794-46E9EFC724FC}"/>
              </a:ext>
            </a:extLst>
          </p:cNvPr>
          <p:cNvSpPr txBox="1"/>
          <p:nvPr/>
        </p:nvSpPr>
        <p:spPr>
          <a:xfrm>
            <a:off x="2795851" y="2469057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Talent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5D65A6-DEF1-304A-9A51-F6A5E8CB6882}"/>
              </a:ext>
            </a:extLst>
          </p:cNvPr>
          <p:cNvSpPr txBox="1"/>
          <p:nvPr/>
        </p:nvSpPr>
        <p:spPr>
          <a:xfrm>
            <a:off x="3640629" y="2744411"/>
            <a:ext cx="918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1200" dirty="0">
                <a:solidFill>
                  <a:prstClr val="black"/>
                </a:solidFill>
                <a:latin typeface="+mj-lt"/>
              </a:rPr>
              <a:t>Leadership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9E85DB-BE59-034B-B970-A89FA5E377A0}"/>
              </a:ext>
            </a:extLst>
          </p:cNvPr>
          <p:cNvSpPr txBox="1"/>
          <p:nvPr/>
        </p:nvSpPr>
        <p:spPr>
          <a:xfrm>
            <a:off x="2844492" y="3223521"/>
            <a:ext cx="7737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1200" dirty="0">
                <a:solidFill>
                  <a:prstClr val="black"/>
                </a:solidFill>
                <a:latin typeface="+mj-lt"/>
              </a:rPr>
              <a:t>Culture</a:t>
            </a:r>
          </a:p>
        </p:txBody>
      </p:sp>
      <p:sp>
        <p:nvSpPr>
          <p:cNvPr id="73" name="Round Diagonal Corner of Rectangle 72">
            <a:extLst>
              <a:ext uri="{FF2B5EF4-FFF2-40B4-BE49-F238E27FC236}">
                <a16:creationId xmlns:a16="http://schemas.microsoft.com/office/drawing/2014/main" id="{98456BBC-F16D-AE47-B408-E51883F9E1C3}"/>
              </a:ext>
            </a:extLst>
          </p:cNvPr>
          <p:cNvSpPr/>
          <p:nvPr/>
        </p:nvSpPr>
        <p:spPr>
          <a:xfrm>
            <a:off x="5095731" y="1731870"/>
            <a:ext cx="2185936" cy="2033169"/>
          </a:xfrm>
          <a:prstGeom prst="round2Diag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C2EB23-FF37-3542-B004-7669030E3159}"/>
              </a:ext>
            </a:extLst>
          </p:cNvPr>
          <p:cNvSpPr txBox="1"/>
          <p:nvPr/>
        </p:nvSpPr>
        <p:spPr>
          <a:xfrm>
            <a:off x="5705696" y="18140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b="1" dirty="0">
                <a:solidFill>
                  <a:prstClr val="black"/>
                </a:solidFill>
                <a:latin typeface="+mj-lt"/>
              </a:rPr>
              <a:t>Business</a:t>
            </a:r>
          </a:p>
        </p:txBody>
      </p:sp>
      <p:sp>
        <p:nvSpPr>
          <p:cNvPr id="75" name="Round Diagonal Corner of Rectangle 74">
            <a:extLst>
              <a:ext uri="{FF2B5EF4-FFF2-40B4-BE49-F238E27FC236}">
                <a16:creationId xmlns:a16="http://schemas.microsoft.com/office/drawing/2014/main" id="{259BCE8E-1F3C-EB4E-A296-71654E2705D2}"/>
              </a:ext>
            </a:extLst>
          </p:cNvPr>
          <p:cNvSpPr/>
          <p:nvPr/>
        </p:nvSpPr>
        <p:spPr>
          <a:xfrm flipH="1">
            <a:off x="5313381" y="2273547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6" name="Round Diagonal Corner of Rectangle 75">
            <a:extLst>
              <a:ext uri="{FF2B5EF4-FFF2-40B4-BE49-F238E27FC236}">
                <a16:creationId xmlns:a16="http://schemas.microsoft.com/office/drawing/2014/main" id="{DB24D408-C60D-B843-9AFF-EBB953C33CED}"/>
              </a:ext>
            </a:extLst>
          </p:cNvPr>
          <p:cNvSpPr/>
          <p:nvPr/>
        </p:nvSpPr>
        <p:spPr>
          <a:xfrm rot="10800000">
            <a:off x="6216097" y="2522138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7" name="Round Diagonal Corner of Rectangle 76">
            <a:extLst>
              <a:ext uri="{FF2B5EF4-FFF2-40B4-BE49-F238E27FC236}">
                <a16:creationId xmlns:a16="http://schemas.microsoft.com/office/drawing/2014/main" id="{ED1BA646-4E0A-2C4F-AC13-889E63BAED40}"/>
              </a:ext>
            </a:extLst>
          </p:cNvPr>
          <p:cNvSpPr/>
          <p:nvPr/>
        </p:nvSpPr>
        <p:spPr>
          <a:xfrm flipH="1" flipV="1">
            <a:off x="5313381" y="3023426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17F9A5-9E74-A54D-835A-2534DAAB5570}"/>
              </a:ext>
            </a:extLst>
          </p:cNvPr>
          <p:cNvSpPr txBox="1"/>
          <p:nvPr/>
        </p:nvSpPr>
        <p:spPr>
          <a:xfrm>
            <a:off x="5316232" y="2439520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Content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FDE7DA3-18AE-414C-8CEC-A5C039582A77}"/>
              </a:ext>
            </a:extLst>
          </p:cNvPr>
          <p:cNvSpPr txBox="1"/>
          <p:nvPr/>
        </p:nvSpPr>
        <p:spPr>
          <a:xfrm>
            <a:off x="6210432" y="2724602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Products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8F8E88E-0198-1245-9DD0-51FF1CDAE16E}"/>
              </a:ext>
            </a:extLst>
          </p:cNvPr>
          <p:cNvSpPr txBox="1"/>
          <p:nvPr/>
        </p:nvSpPr>
        <p:spPr>
          <a:xfrm>
            <a:off x="5313381" y="3203712"/>
            <a:ext cx="7765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Partners</a:t>
            </a:r>
          </a:p>
        </p:txBody>
      </p:sp>
      <p:sp>
        <p:nvSpPr>
          <p:cNvPr id="97" name="Round Diagonal Corner of Rectangle 96">
            <a:extLst>
              <a:ext uri="{FF2B5EF4-FFF2-40B4-BE49-F238E27FC236}">
                <a16:creationId xmlns:a16="http://schemas.microsoft.com/office/drawing/2014/main" id="{784BA1AF-E83E-B84C-A202-22A42444FF8A}"/>
              </a:ext>
            </a:extLst>
          </p:cNvPr>
          <p:cNvSpPr/>
          <p:nvPr/>
        </p:nvSpPr>
        <p:spPr>
          <a:xfrm>
            <a:off x="7594776" y="1729471"/>
            <a:ext cx="2185936" cy="2033169"/>
          </a:xfrm>
          <a:prstGeom prst="round2Diag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356BF4C-D74F-CF4D-B661-452E9D85DAA0}"/>
              </a:ext>
            </a:extLst>
          </p:cNvPr>
          <p:cNvSpPr txBox="1"/>
          <p:nvPr/>
        </p:nvSpPr>
        <p:spPr>
          <a:xfrm>
            <a:off x="8066567" y="1808639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K" b="1" dirty="0">
                <a:solidFill>
                  <a:prstClr val="black"/>
                </a:solidFill>
                <a:latin typeface="+mj-lt"/>
              </a:rPr>
              <a:t>Community</a:t>
            </a:r>
          </a:p>
        </p:txBody>
      </p:sp>
      <p:sp>
        <p:nvSpPr>
          <p:cNvPr id="99" name="Round Diagonal Corner of Rectangle 98">
            <a:extLst>
              <a:ext uri="{FF2B5EF4-FFF2-40B4-BE49-F238E27FC236}">
                <a16:creationId xmlns:a16="http://schemas.microsoft.com/office/drawing/2014/main" id="{E5566A75-7C9B-2349-9B1D-BF0103914A01}"/>
              </a:ext>
            </a:extLst>
          </p:cNvPr>
          <p:cNvSpPr/>
          <p:nvPr/>
        </p:nvSpPr>
        <p:spPr>
          <a:xfrm flipH="1">
            <a:off x="7812426" y="2271148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0" name="Round Diagonal Corner of Rectangle 99">
            <a:extLst>
              <a:ext uri="{FF2B5EF4-FFF2-40B4-BE49-F238E27FC236}">
                <a16:creationId xmlns:a16="http://schemas.microsoft.com/office/drawing/2014/main" id="{1EBBE560-65D4-0E46-A605-174F0CEAE2DB}"/>
              </a:ext>
            </a:extLst>
          </p:cNvPr>
          <p:cNvSpPr/>
          <p:nvPr/>
        </p:nvSpPr>
        <p:spPr>
          <a:xfrm rot="10800000">
            <a:off x="8715142" y="2519739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1" name="Round Diagonal Corner of Rectangle 100">
            <a:extLst>
              <a:ext uri="{FF2B5EF4-FFF2-40B4-BE49-F238E27FC236}">
                <a16:creationId xmlns:a16="http://schemas.microsoft.com/office/drawing/2014/main" id="{D69EEF40-C66C-D647-AD97-7751BADF3AC1}"/>
              </a:ext>
            </a:extLst>
          </p:cNvPr>
          <p:cNvSpPr/>
          <p:nvPr/>
        </p:nvSpPr>
        <p:spPr>
          <a:xfrm flipH="1" flipV="1">
            <a:off x="7812426" y="3021027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 cap="flat" cmpd="sng" algn="ctr">
            <a:solidFill>
              <a:srgbClr val="FFCA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96BE419-D635-C34C-94EE-6AF115381132}"/>
              </a:ext>
            </a:extLst>
          </p:cNvPr>
          <p:cNvSpPr txBox="1"/>
          <p:nvPr/>
        </p:nvSpPr>
        <p:spPr>
          <a:xfrm>
            <a:off x="7755665" y="2437121"/>
            <a:ext cx="923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Livelihood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C147FD9-A837-7743-86D0-157E9D2A6038}"/>
              </a:ext>
            </a:extLst>
          </p:cNvPr>
          <p:cNvSpPr txBox="1"/>
          <p:nvPr/>
        </p:nvSpPr>
        <p:spPr>
          <a:xfrm>
            <a:off x="8698967" y="2617103"/>
            <a:ext cx="86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dirty="0">
                <a:solidFill>
                  <a:prstClr val="black"/>
                </a:solidFill>
                <a:latin typeface="+mj-lt"/>
              </a:rPr>
              <a:t>Public Image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860D2A-5F86-C840-807A-BDF7EC8C1938}"/>
              </a:ext>
            </a:extLst>
          </p:cNvPr>
          <p:cNvSpPr txBox="1"/>
          <p:nvPr/>
        </p:nvSpPr>
        <p:spPr>
          <a:xfrm>
            <a:off x="7804262" y="3191585"/>
            <a:ext cx="923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sz="1200" dirty="0">
                <a:solidFill>
                  <a:prstClr val="black"/>
                </a:solidFill>
                <a:latin typeface="+mj-lt"/>
              </a:rPr>
              <a:t>Advocacy</a:t>
            </a:r>
          </a:p>
        </p:txBody>
      </p:sp>
      <p:pic>
        <p:nvPicPr>
          <p:cNvPr id="35" name="Picture 2" descr="PTA-Logo - LEAP Pakistan">
            <a:extLst>
              <a:ext uri="{FF2B5EF4-FFF2-40B4-BE49-F238E27FC236}">
                <a16:creationId xmlns:a16="http://schemas.microsoft.com/office/drawing/2014/main" id="{2D0E6BE1-F67A-4863-B3DD-D2A5054F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88" y="152732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153F19-B3CB-41BE-B054-C7D38AC626D3}"/>
              </a:ext>
            </a:extLst>
          </p:cNvPr>
          <p:cNvSpPr/>
          <p:nvPr/>
        </p:nvSpPr>
        <p:spPr>
          <a:xfrm>
            <a:off x="1356521" y="556399"/>
            <a:ext cx="9732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Arial Unicode MS"/>
              </a:rPr>
              <a:t>INCLUSIVE PRODUCTS, MESSAGING AND BUSINESS OPERATIONS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11613-433E-4772-BFD7-486A68BAC503}"/>
              </a:ext>
            </a:extLst>
          </p:cNvPr>
          <p:cNvSpPr/>
          <p:nvPr/>
        </p:nvSpPr>
        <p:spPr>
          <a:xfrm>
            <a:off x="1356521" y="2756681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10983-FE4E-4461-AC4C-F4CE4E0A5C95}"/>
              </a:ext>
            </a:extLst>
          </p:cNvPr>
          <p:cNvSpPr/>
          <p:nvPr/>
        </p:nvSpPr>
        <p:spPr>
          <a:xfrm>
            <a:off x="579594" y="1415180"/>
            <a:ext cx="10823817" cy="85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7D6999-46B4-46A7-BFD1-FD0F51FC7318}"/>
              </a:ext>
            </a:extLst>
          </p:cNvPr>
          <p:cNvSpPr/>
          <p:nvPr/>
        </p:nvSpPr>
        <p:spPr>
          <a:xfrm>
            <a:off x="677144" y="1512337"/>
            <a:ext cx="647753" cy="6477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E1843-CC6A-4968-82CC-0A23403667CE}"/>
              </a:ext>
            </a:extLst>
          </p:cNvPr>
          <p:cNvSpPr txBox="1"/>
          <p:nvPr/>
        </p:nvSpPr>
        <p:spPr>
          <a:xfrm>
            <a:off x="1343820" y="1556388"/>
            <a:ext cx="981471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+mj-lt"/>
              </a:rPr>
              <a:t>Maximizing Impact on Lives and Livelihood of Women across Pakistan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Enabling economic contribution by women through our business operations, products and marketing messaging  </a:t>
            </a:r>
          </a:p>
        </p:txBody>
      </p:sp>
      <p:sp>
        <p:nvSpPr>
          <p:cNvPr id="12" name="Shape 3690">
            <a:extLst>
              <a:ext uri="{FF2B5EF4-FFF2-40B4-BE49-F238E27FC236}">
                <a16:creationId xmlns:a16="http://schemas.microsoft.com/office/drawing/2014/main" id="{48BBCAC7-3464-40CF-B094-87CA488244D1}"/>
              </a:ext>
            </a:extLst>
          </p:cNvPr>
          <p:cNvSpPr/>
          <p:nvPr/>
        </p:nvSpPr>
        <p:spPr>
          <a:xfrm>
            <a:off x="788589" y="1654522"/>
            <a:ext cx="390068" cy="35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1B22"/>
          </a:solidFill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2EA39-B580-4F83-89E7-B14B9EA53643}"/>
              </a:ext>
            </a:extLst>
          </p:cNvPr>
          <p:cNvSpPr/>
          <p:nvPr/>
        </p:nvSpPr>
        <p:spPr>
          <a:xfrm>
            <a:off x="3937902" y="4290321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E96EB-B582-49B8-BF6E-CE25C8F0ABFA}"/>
              </a:ext>
            </a:extLst>
          </p:cNvPr>
          <p:cNvSpPr txBox="1">
            <a:spLocks/>
          </p:cNvSpPr>
          <p:nvPr/>
        </p:nvSpPr>
        <p:spPr>
          <a:xfrm flipH="1">
            <a:off x="2505925" y="2854798"/>
            <a:ext cx="347207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</a:defRPr>
            </a:lvl1pPr>
          </a:lstStyle>
          <a:p>
            <a:r>
              <a:rPr lang="en-US" sz="1600" dirty="0"/>
              <a:t>Ensure that our content (including ads, website, public messages) across all communication channels is inclusive and accessible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3EFB0-D5FE-4EE8-8EBA-D74AF3348B00}"/>
              </a:ext>
            </a:extLst>
          </p:cNvPr>
          <p:cNvSpPr txBox="1">
            <a:spLocks/>
          </p:cNvSpPr>
          <p:nvPr/>
        </p:nvSpPr>
        <p:spPr>
          <a:xfrm flipH="1">
            <a:off x="5087306" y="4359945"/>
            <a:ext cx="3064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00000"/>
                </a:solidFill>
                <a:latin typeface="Lato"/>
              </a:rPr>
              <a:t>Build an inclusive supply chain by supporting SMEs, and SOHO (preferably women-led businesses)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CCB0F7-8E3B-4C20-B5F1-C3BD08D178BC}"/>
              </a:ext>
            </a:extLst>
          </p:cNvPr>
          <p:cNvSpPr/>
          <p:nvPr/>
        </p:nvSpPr>
        <p:spPr>
          <a:xfrm>
            <a:off x="6251178" y="2756401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F25479-9DB0-4BB9-B9DD-00AF6DDD6796}"/>
              </a:ext>
            </a:extLst>
          </p:cNvPr>
          <p:cNvSpPr txBox="1">
            <a:spLocks/>
          </p:cNvSpPr>
          <p:nvPr/>
        </p:nvSpPr>
        <p:spPr>
          <a:xfrm flipH="1">
            <a:off x="7415105" y="2868343"/>
            <a:ext cx="30613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</a:defRPr>
            </a:lvl1pPr>
          </a:lstStyle>
          <a:p>
            <a:r>
              <a:rPr lang="en-US" sz="1600" dirty="0"/>
              <a:t>Create products which promote gender equality, help reduce inequalities and promote economic growth of women</a:t>
            </a:r>
          </a:p>
        </p:txBody>
      </p:sp>
      <p:sp>
        <p:nvSpPr>
          <p:cNvPr id="28" name="Round Diagonal Corner of Rectangle 12">
            <a:extLst>
              <a:ext uri="{FF2B5EF4-FFF2-40B4-BE49-F238E27FC236}">
                <a16:creationId xmlns:a16="http://schemas.microsoft.com/office/drawing/2014/main" id="{CA4A21B9-ACBA-4EE1-B48B-96FD6B1A706C}"/>
              </a:ext>
            </a:extLst>
          </p:cNvPr>
          <p:cNvSpPr/>
          <p:nvPr/>
        </p:nvSpPr>
        <p:spPr>
          <a:xfrm flipH="1">
            <a:off x="1543970" y="2994729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>
            <a:solidFill>
              <a:srgbClr val="9E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66909A-D49C-498C-A7C7-CB7C13E924B5}"/>
              </a:ext>
            </a:extLst>
          </p:cNvPr>
          <p:cNvSpPr txBox="1"/>
          <p:nvPr/>
        </p:nvSpPr>
        <p:spPr>
          <a:xfrm>
            <a:off x="1546821" y="3160702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b="1" dirty="0"/>
              <a:t>Content</a:t>
            </a:r>
          </a:p>
        </p:txBody>
      </p:sp>
      <p:sp>
        <p:nvSpPr>
          <p:cNvPr id="30" name="Round Diagonal Corner of Rectangle 13">
            <a:extLst>
              <a:ext uri="{FF2B5EF4-FFF2-40B4-BE49-F238E27FC236}">
                <a16:creationId xmlns:a16="http://schemas.microsoft.com/office/drawing/2014/main" id="{A053A409-6D92-4145-B693-E1CD339CC7DA}"/>
              </a:ext>
            </a:extLst>
          </p:cNvPr>
          <p:cNvSpPr/>
          <p:nvPr/>
        </p:nvSpPr>
        <p:spPr>
          <a:xfrm rot="10800000">
            <a:off x="6469339" y="2986409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>
            <a:solidFill>
              <a:srgbClr val="9E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0788D0-78C5-4A23-BE95-4DCA97DB01F1}"/>
              </a:ext>
            </a:extLst>
          </p:cNvPr>
          <p:cNvSpPr txBox="1"/>
          <p:nvPr/>
        </p:nvSpPr>
        <p:spPr>
          <a:xfrm>
            <a:off x="6463674" y="3169417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1200" b="1" dirty="0"/>
              <a:t>Products</a:t>
            </a:r>
          </a:p>
        </p:txBody>
      </p:sp>
      <p:sp>
        <p:nvSpPr>
          <p:cNvPr id="32" name="Round Diagonal Corner of Rectangle 14">
            <a:extLst>
              <a:ext uri="{FF2B5EF4-FFF2-40B4-BE49-F238E27FC236}">
                <a16:creationId xmlns:a16="http://schemas.microsoft.com/office/drawing/2014/main" id="{E4ADC0A3-4563-4F35-8ED5-5CCCAA3599C5}"/>
              </a:ext>
            </a:extLst>
          </p:cNvPr>
          <p:cNvSpPr/>
          <p:nvPr/>
        </p:nvSpPr>
        <p:spPr>
          <a:xfrm flipH="1" flipV="1">
            <a:off x="4183492" y="4543331"/>
            <a:ext cx="816280" cy="627417"/>
          </a:xfrm>
          <a:prstGeom prst="round2DiagRect">
            <a:avLst>
              <a:gd name="adj1" fmla="val 32655"/>
              <a:gd name="adj2" fmla="val 0"/>
            </a:avLst>
          </a:prstGeom>
          <a:noFill/>
          <a:ln w="57150">
            <a:solidFill>
              <a:srgbClr val="9E0B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B249D1-AB52-48C6-BD5E-E399906206C2}"/>
              </a:ext>
            </a:extLst>
          </p:cNvPr>
          <p:cNvSpPr txBox="1"/>
          <p:nvPr/>
        </p:nvSpPr>
        <p:spPr>
          <a:xfrm>
            <a:off x="4183492" y="4713889"/>
            <a:ext cx="816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Partners</a:t>
            </a:r>
            <a:endParaRPr lang="en-PK" sz="1200" b="1" dirty="0"/>
          </a:p>
        </p:txBody>
      </p:sp>
    </p:spTree>
    <p:extLst>
      <p:ext uri="{BB962C8B-B14F-4D97-AF65-F5344CB8AC3E}">
        <p14:creationId xmlns:p14="http://schemas.microsoft.com/office/powerpoint/2010/main" val="322760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675A5D2-C8FA-6A40-85E7-243D946BAA33}"/>
              </a:ext>
            </a:extLst>
          </p:cNvPr>
          <p:cNvSpPr/>
          <p:nvPr/>
        </p:nvSpPr>
        <p:spPr>
          <a:xfrm>
            <a:off x="1356521" y="2571855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079CDE-0244-E04E-994F-1043DF2D6544}"/>
              </a:ext>
            </a:extLst>
          </p:cNvPr>
          <p:cNvSpPr/>
          <p:nvPr/>
        </p:nvSpPr>
        <p:spPr>
          <a:xfrm>
            <a:off x="579594" y="1415180"/>
            <a:ext cx="10823817" cy="85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BFF6E0-8627-8F4C-88F5-2E536D1F096E}"/>
              </a:ext>
            </a:extLst>
          </p:cNvPr>
          <p:cNvSpPr/>
          <p:nvPr/>
        </p:nvSpPr>
        <p:spPr>
          <a:xfrm>
            <a:off x="677144" y="1512337"/>
            <a:ext cx="647753" cy="6477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3ADC1-B285-354D-A734-FBC29C87AB7F}"/>
              </a:ext>
            </a:extLst>
          </p:cNvPr>
          <p:cNvSpPr txBox="1"/>
          <p:nvPr/>
        </p:nvSpPr>
        <p:spPr>
          <a:xfrm>
            <a:off x="1343820" y="1556388"/>
            <a:ext cx="981471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+mj-lt"/>
              </a:rPr>
              <a:t>Signature Program for Career Development and Support Under DE&amp;I</a:t>
            </a:r>
            <a:endParaRPr lang="aa-ET" b="1" dirty="0">
              <a:latin typeface="+mj-lt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Creating opportunities for talent whether they are young professionals, moms or women who have taken a break in their career </a:t>
            </a:r>
          </a:p>
        </p:txBody>
      </p:sp>
      <p:sp>
        <p:nvSpPr>
          <p:cNvPr id="32" name="Shape 3690"/>
          <p:cNvSpPr/>
          <p:nvPr/>
        </p:nvSpPr>
        <p:spPr>
          <a:xfrm>
            <a:off x="788589" y="1654522"/>
            <a:ext cx="390068" cy="35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1B22"/>
          </a:solidFill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779591-5B71-4426-8BAB-464EC019C311}"/>
              </a:ext>
            </a:extLst>
          </p:cNvPr>
          <p:cNvSpPr/>
          <p:nvPr/>
        </p:nvSpPr>
        <p:spPr>
          <a:xfrm>
            <a:off x="1356521" y="556399"/>
            <a:ext cx="1067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Arial Unicode MS"/>
              </a:rPr>
              <a:t>EMPOWERING WOMEN THROUGH INCLUSIVE WORKPLACE PRACTICES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6D5035-4A9C-6647-BA71-A396D318B7D0}"/>
              </a:ext>
            </a:extLst>
          </p:cNvPr>
          <p:cNvSpPr/>
          <p:nvPr/>
        </p:nvSpPr>
        <p:spPr>
          <a:xfrm>
            <a:off x="1356521" y="4419426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889196-8B3C-B943-95AB-843620ED9372}"/>
              </a:ext>
            </a:extLst>
          </p:cNvPr>
          <p:cNvSpPr txBox="1">
            <a:spLocks/>
          </p:cNvSpPr>
          <p:nvPr/>
        </p:nvSpPr>
        <p:spPr>
          <a:xfrm flipH="1">
            <a:off x="2550549" y="2813447"/>
            <a:ext cx="34720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</a:defRPr>
            </a:lvl1pPr>
          </a:lstStyle>
          <a:p>
            <a:r>
              <a:rPr lang="en-US" dirty="0"/>
              <a:t>She’s Back – Women Returnship Program</a:t>
            </a:r>
          </a:p>
        </p:txBody>
      </p:sp>
      <p:sp>
        <p:nvSpPr>
          <p:cNvPr id="82" name="Oval 1161">
            <a:extLst>
              <a:ext uri="{FF2B5EF4-FFF2-40B4-BE49-F238E27FC236}">
                <a16:creationId xmlns:a16="http://schemas.microsoft.com/office/drawing/2014/main" id="{4E95EBC1-ABA2-7D4C-83F8-A5AD03C2F6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29878" y="2655905"/>
            <a:ext cx="1000944" cy="93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5B476B-6A88-544A-B718-52B79C79BE30}"/>
              </a:ext>
            </a:extLst>
          </p:cNvPr>
          <p:cNvSpPr txBox="1">
            <a:spLocks/>
          </p:cNvSpPr>
          <p:nvPr/>
        </p:nvSpPr>
        <p:spPr>
          <a:xfrm flipH="1">
            <a:off x="2697368" y="4650943"/>
            <a:ext cx="30645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Phoenix – Women Development Program</a:t>
            </a:r>
          </a:p>
        </p:txBody>
      </p:sp>
      <p:sp>
        <p:nvSpPr>
          <p:cNvPr id="91" name="Shape 3688">
            <a:extLst>
              <a:ext uri="{FF2B5EF4-FFF2-40B4-BE49-F238E27FC236}">
                <a16:creationId xmlns:a16="http://schemas.microsoft.com/office/drawing/2014/main" id="{4EADFF79-EFD9-6444-8606-222DFAB0159E}"/>
              </a:ext>
            </a:extLst>
          </p:cNvPr>
          <p:cNvSpPr/>
          <p:nvPr/>
        </p:nvSpPr>
        <p:spPr>
          <a:xfrm>
            <a:off x="1618259" y="2813905"/>
            <a:ext cx="624181" cy="58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9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8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6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3"/>
                  <a:pt x="5845" y="8806"/>
                </a:cubicBezTo>
                <a:cubicBezTo>
                  <a:pt x="5845" y="12556"/>
                  <a:pt x="5219" y="13279"/>
                  <a:pt x="5122" y="13367"/>
                </a:cubicBezTo>
                <a:cubicBezTo>
                  <a:pt x="4957" y="13417"/>
                  <a:pt x="4826" y="13551"/>
                  <a:pt x="4784" y="13723"/>
                </a:cubicBezTo>
                <a:cubicBezTo>
                  <a:pt x="4734" y="13934"/>
                  <a:pt x="4828" y="14154"/>
                  <a:pt x="5015" y="14262"/>
                </a:cubicBezTo>
                <a:cubicBezTo>
                  <a:pt x="6396" y="15064"/>
                  <a:pt x="7482" y="15136"/>
                  <a:pt x="8065" y="15092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8"/>
                  <a:pt x="3958" y="17835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2" y="982"/>
                  <a:pt x="20618" y="5378"/>
                  <a:pt x="20618" y="10800"/>
                </a:cubicBezTo>
                <a:cubicBezTo>
                  <a:pt x="20618" y="13584"/>
                  <a:pt x="19454" y="16092"/>
                  <a:pt x="17593" y="17879"/>
                </a:cubicBezTo>
                <a:moveTo>
                  <a:pt x="10800" y="20618"/>
                </a:moveTo>
                <a:cubicBezTo>
                  <a:pt x="8489" y="20618"/>
                  <a:pt x="6370" y="19816"/>
                  <a:pt x="4693" y="18480"/>
                </a:cubicBezTo>
                <a:cubicBezTo>
                  <a:pt x="5360" y="17605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3"/>
                </a:cubicBezTo>
                <a:cubicBezTo>
                  <a:pt x="9214" y="14656"/>
                  <a:pt x="8775" y="14230"/>
                  <a:pt x="8725" y="14184"/>
                </a:cubicBezTo>
                <a:cubicBezTo>
                  <a:pt x="8597" y="14066"/>
                  <a:pt x="8412" y="14025"/>
                  <a:pt x="8246" y="14074"/>
                </a:cubicBezTo>
                <a:cubicBezTo>
                  <a:pt x="8208" y="14087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5"/>
                  <a:pt x="13097" y="13993"/>
                </a:cubicBezTo>
                <a:cubicBezTo>
                  <a:pt x="12883" y="13971"/>
                  <a:pt x="12690" y="14093"/>
                  <a:pt x="12605" y="14284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CAF17"/>
          </a:solidFill>
          <a:ln w="12700">
            <a:solidFill>
              <a:srgbClr val="FCAF17"/>
            </a:solidFill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9DD8719-B17E-EE46-82DD-4BB7156BB491}"/>
              </a:ext>
            </a:extLst>
          </p:cNvPr>
          <p:cNvSpPr/>
          <p:nvPr/>
        </p:nvSpPr>
        <p:spPr>
          <a:xfrm>
            <a:off x="6251178" y="4419425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Oval 1161">
            <a:extLst>
              <a:ext uri="{FF2B5EF4-FFF2-40B4-BE49-F238E27FC236}">
                <a16:creationId xmlns:a16="http://schemas.microsoft.com/office/drawing/2014/main" id="{53082368-5CB8-FA46-819A-B7AC98132B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75285" y="4532089"/>
            <a:ext cx="1000944" cy="93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99" name="Picture 4" descr="Boss, ceo, female, head, leader, leadership, woman icon - Download on  Iconfinder">
            <a:extLst>
              <a:ext uri="{FF2B5EF4-FFF2-40B4-BE49-F238E27FC236}">
                <a16:creationId xmlns:a16="http://schemas.microsoft.com/office/drawing/2014/main" id="{39106157-0A80-6A44-8141-D417E43E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27" y="4652538"/>
            <a:ext cx="652260" cy="6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val 1161">
            <a:extLst>
              <a:ext uri="{FF2B5EF4-FFF2-40B4-BE49-F238E27FC236}">
                <a16:creationId xmlns:a16="http://schemas.microsoft.com/office/drawing/2014/main" id="{0544242C-407A-5248-8CA9-B578EFA07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14851" y="4493402"/>
            <a:ext cx="1000944" cy="93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2" name="Picture 6">
            <a:extLst>
              <a:ext uri="{FF2B5EF4-FFF2-40B4-BE49-F238E27FC236}">
                <a16:creationId xmlns:a16="http://schemas.microsoft.com/office/drawing/2014/main" id="{A747606B-593C-A649-8BBA-9CA2F418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56" y="4517164"/>
            <a:ext cx="845268" cy="8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A24A38DE-97D7-7649-8150-0C531B3A9972}"/>
              </a:ext>
            </a:extLst>
          </p:cNvPr>
          <p:cNvSpPr txBox="1">
            <a:spLocks/>
          </p:cNvSpPr>
          <p:nvPr/>
        </p:nvSpPr>
        <p:spPr>
          <a:xfrm flipH="1">
            <a:off x="7449924" y="4632021"/>
            <a:ext cx="35206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</a:defRPr>
            </a:lvl1pPr>
          </a:lstStyle>
          <a:p>
            <a:r>
              <a:rPr lang="en-US" dirty="0"/>
              <a:t>Spectrum – Internship Program for Differently abled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5E4D8EA-63F9-F349-9F3A-D652E830812B}"/>
              </a:ext>
            </a:extLst>
          </p:cNvPr>
          <p:cNvSpPr/>
          <p:nvPr/>
        </p:nvSpPr>
        <p:spPr>
          <a:xfrm>
            <a:off x="6251178" y="2571575"/>
            <a:ext cx="4626552" cy="11338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Oval 1161">
            <a:extLst>
              <a:ext uri="{FF2B5EF4-FFF2-40B4-BE49-F238E27FC236}">
                <a16:creationId xmlns:a16="http://schemas.microsoft.com/office/drawing/2014/main" id="{80BD9E31-269B-FB4D-9DE8-F2EFA48E61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14851" y="2643086"/>
            <a:ext cx="1000944" cy="93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06" name="Picture 2" descr="Mother PNG, Mother Transparent Background - FreeIconsPNG">
            <a:extLst>
              <a:ext uri="{FF2B5EF4-FFF2-40B4-BE49-F238E27FC236}">
                <a16:creationId xmlns:a16="http://schemas.microsoft.com/office/drawing/2014/main" id="{1B19EE55-16F7-EB43-919C-47E5382B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75" y="2721522"/>
            <a:ext cx="586895" cy="761129"/>
          </a:xfrm>
          <a:prstGeom prst="rect">
            <a:avLst/>
          </a:prstGeom>
          <a:noFill/>
          <a:ln>
            <a:solidFill>
              <a:srgbClr val="FCAF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C04D36B-E4B4-514A-A8E9-F1FDB242ADC9}"/>
              </a:ext>
            </a:extLst>
          </p:cNvPr>
          <p:cNvSpPr txBox="1">
            <a:spLocks/>
          </p:cNvSpPr>
          <p:nvPr/>
        </p:nvSpPr>
        <p:spPr>
          <a:xfrm flipH="1">
            <a:off x="7512382" y="2795660"/>
            <a:ext cx="30613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</a:defRPr>
            </a:lvl1pPr>
          </a:lstStyle>
          <a:p>
            <a:r>
              <a:rPr lang="en-US" dirty="0"/>
              <a:t>MOMentum – Phase back program for new moms</a:t>
            </a:r>
          </a:p>
        </p:txBody>
      </p:sp>
    </p:spTree>
    <p:extLst>
      <p:ext uri="{BB962C8B-B14F-4D97-AF65-F5344CB8AC3E}">
        <p14:creationId xmlns:p14="http://schemas.microsoft.com/office/powerpoint/2010/main" val="264337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TA-Logo - LEAP Pakistan">
            <a:extLst>
              <a:ext uri="{FF2B5EF4-FFF2-40B4-BE49-F238E27FC236}">
                <a16:creationId xmlns:a16="http://schemas.microsoft.com/office/drawing/2014/main" id="{672F05CE-56BE-2A40-A82A-B35B2658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88" y="22948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C8DA8-9EC9-4530-A2AB-C6F8313998E1}"/>
              </a:ext>
            </a:extLst>
          </p:cNvPr>
          <p:cNvSpPr txBox="1"/>
          <p:nvPr/>
        </p:nvSpPr>
        <p:spPr>
          <a:xfrm>
            <a:off x="1245140" y="2274838"/>
            <a:ext cx="9843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“Jazz sustainability focus is on</a:t>
            </a:r>
          </a:p>
          <a:p>
            <a:pPr algn="ctr"/>
            <a:r>
              <a:rPr lang="en-US" sz="4800" b="1" dirty="0"/>
              <a:t>digitally enabling youth, especially women”</a:t>
            </a:r>
          </a:p>
        </p:txBody>
      </p:sp>
    </p:spTree>
    <p:extLst>
      <p:ext uri="{BB962C8B-B14F-4D97-AF65-F5344CB8AC3E}">
        <p14:creationId xmlns:p14="http://schemas.microsoft.com/office/powerpoint/2010/main" val="396349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60961" y="1586417"/>
            <a:ext cx="4617994" cy="2214784"/>
            <a:chOff x="6760961" y="1586417"/>
            <a:chExt cx="4617994" cy="2214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00A035-5192-F342-A67E-CD0390C6E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69"/>
            <a:stretch/>
          </p:blipFill>
          <p:spPr>
            <a:xfrm>
              <a:off x="9144675" y="1586417"/>
              <a:ext cx="2234280" cy="221478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98F01C-9954-A84B-A30C-56C7FC67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0961" y="1586418"/>
              <a:ext cx="2281440" cy="221478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F47081F-E5E6-B343-A437-073890949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502" y="3880548"/>
            <a:ext cx="3894346" cy="21982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5079CDE-0244-E04E-994F-1043DF2D6544}"/>
              </a:ext>
            </a:extLst>
          </p:cNvPr>
          <p:cNvSpPr/>
          <p:nvPr/>
        </p:nvSpPr>
        <p:spPr>
          <a:xfrm>
            <a:off x="579594" y="1415180"/>
            <a:ext cx="5897405" cy="85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079CDE-0244-E04E-994F-1043DF2D6544}"/>
              </a:ext>
            </a:extLst>
          </p:cNvPr>
          <p:cNvSpPr/>
          <p:nvPr/>
        </p:nvSpPr>
        <p:spPr>
          <a:xfrm>
            <a:off x="579594" y="3103190"/>
            <a:ext cx="5897405" cy="85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BFF6E0-8627-8F4C-88F5-2E536D1F096E}"/>
              </a:ext>
            </a:extLst>
          </p:cNvPr>
          <p:cNvSpPr/>
          <p:nvPr/>
        </p:nvSpPr>
        <p:spPr>
          <a:xfrm>
            <a:off x="677144" y="1512337"/>
            <a:ext cx="647753" cy="6477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3ADC1-B285-354D-A734-FBC29C87AB7F}"/>
              </a:ext>
            </a:extLst>
          </p:cNvPr>
          <p:cNvSpPr txBox="1"/>
          <p:nvPr/>
        </p:nvSpPr>
        <p:spPr>
          <a:xfrm>
            <a:off x="1343821" y="3152065"/>
            <a:ext cx="473181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+mj-lt"/>
              </a:rPr>
              <a:t>Helping young people shape their future</a:t>
            </a:r>
            <a:endParaRPr lang="aa-ET" b="1" dirty="0">
              <a:latin typeface="+mj-lt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Developing a network of tech-hubs across Jazz’s footprint to foster the local entrepreneurial ecosystem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079CDE-0244-E04E-994F-1043DF2D6544}"/>
              </a:ext>
            </a:extLst>
          </p:cNvPr>
          <p:cNvSpPr/>
          <p:nvPr/>
        </p:nvSpPr>
        <p:spPr>
          <a:xfrm>
            <a:off x="592294" y="4849997"/>
            <a:ext cx="5897405" cy="85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C3ADC1-B285-354D-A734-FBC29C87AB7F}"/>
              </a:ext>
            </a:extLst>
          </p:cNvPr>
          <p:cNvSpPr txBox="1"/>
          <p:nvPr/>
        </p:nvSpPr>
        <p:spPr>
          <a:xfrm>
            <a:off x="1356521" y="4991205"/>
            <a:ext cx="473181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+mj-lt"/>
              </a:rPr>
              <a:t>Digital Skills &amp; Literacy</a:t>
            </a:r>
            <a:endParaRPr lang="aa-ET" b="1" dirty="0">
              <a:latin typeface="+mj-lt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Improving digital skills &amp; literacy through educational initiatives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3ADC1-B285-354D-A734-FBC29C87AB7F}"/>
              </a:ext>
            </a:extLst>
          </p:cNvPr>
          <p:cNvSpPr txBox="1"/>
          <p:nvPr/>
        </p:nvSpPr>
        <p:spPr>
          <a:xfrm>
            <a:off x="1343821" y="1464055"/>
            <a:ext cx="473181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+mj-lt"/>
              </a:rPr>
              <a:t>Gender Inclusion</a:t>
            </a:r>
            <a:endParaRPr lang="aa-ET" b="1" dirty="0">
              <a:latin typeface="+mj-lt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Bridging the digital divide by reducing the gender gap and introducing women economic empowerment initiatives</a:t>
            </a:r>
          </a:p>
        </p:txBody>
      </p:sp>
      <p:sp>
        <p:nvSpPr>
          <p:cNvPr id="32" name="Shape 3690"/>
          <p:cNvSpPr/>
          <p:nvPr/>
        </p:nvSpPr>
        <p:spPr>
          <a:xfrm>
            <a:off x="788589" y="1654522"/>
            <a:ext cx="390068" cy="35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1B22"/>
          </a:solidFill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BFF6E0-8627-8F4C-88F5-2E536D1F096E}"/>
              </a:ext>
            </a:extLst>
          </p:cNvPr>
          <p:cNvSpPr/>
          <p:nvPr/>
        </p:nvSpPr>
        <p:spPr>
          <a:xfrm>
            <a:off x="677144" y="4959203"/>
            <a:ext cx="647753" cy="6477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BFF6E0-8627-8F4C-88F5-2E536D1F096E}"/>
              </a:ext>
            </a:extLst>
          </p:cNvPr>
          <p:cNvSpPr/>
          <p:nvPr/>
        </p:nvSpPr>
        <p:spPr>
          <a:xfrm>
            <a:off x="674781" y="3208151"/>
            <a:ext cx="647753" cy="64775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55B959-3223-C949-BCBB-C4BE3DFC9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57" y="3352027"/>
            <a:ext cx="360000" cy="360000"/>
          </a:xfrm>
          <a:prstGeom prst="rect">
            <a:avLst/>
          </a:prstGeom>
        </p:spPr>
      </p:pic>
      <p:sp>
        <p:nvSpPr>
          <p:cNvPr id="35" name="Shape 3660"/>
          <p:cNvSpPr/>
          <p:nvPr/>
        </p:nvSpPr>
        <p:spPr>
          <a:xfrm>
            <a:off x="830025" y="5137202"/>
            <a:ext cx="300275" cy="334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F1B22"/>
          </a:solidFill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endParaRPr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E1329C-C1A1-4E9A-BAB5-6662E07F5A39}"/>
              </a:ext>
            </a:extLst>
          </p:cNvPr>
          <p:cNvSpPr txBox="1">
            <a:spLocks/>
          </p:cNvSpPr>
          <p:nvPr/>
        </p:nvSpPr>
        <p:spPr>
          <a:xfrm flipH="1">
            <a:off x="1966763" y="5816879"/>
            <a:ext cx="1683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JAZZ-TCF ED-TECH INITIATIVE</a:t>
            </a:r>
          </a:p>
        </p:txBody>
      </p:sp>
      <p:sp>
        <p:nvSpPr>
          <p:cNvPr id="24" name="Oval 1161">
            <a:extLst>
              <a:ext uri="{FF2B5EF4-FFF2-40B4-BE49-F238E27FC236}">
                <a16:creationId xmlns:a16="http://schemas.microsoft.com/office/drawing/2014/main" id="{E97C18FA-5314-4894-8302-E3C7AD9D5D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25079" y="5777680"/>
            <a:ext cx="621507" cy="577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5" name="Freeform 312">
            <a:extLst>
              <a:ext uri="{FF2B5EF4-FFF2-40B4-BE49-F238E27FC236}">
                <a16:creationId xmlns:a16="http://schemas.microsoft.com/office/drawing/2014/main" id="{1BBEFD27-D143-438D-94F2-3DEF191E08E3}"/>
              </a:ext>
            </a:extLst>
          </p:cNvPr>
          <p:cNvSpPr>
            <a:spLocks noEditPoints="1"/>
          </p:cNvSpPr>
          <p:nvPr/>
        </p:nvSpPr>
        <p:spPr bwMode="auto">
          <a:xfrm>
            <a:off x="1381426" y="5900940"/>
            <a:ext cx="507255" cy="344230"/>
          </a:xfrm>
          <a:custGeom>
            <a:avLst/>
            <a:gdLst>
              <a:gd name="T0" fmla="*/ 211 w 213"/>
              <a:gd name="T1" fmla="*/ 38 h 142"/>
              <a:gd name="T2" fmla="*/ 107 w 213"/>
              <a:gd name="T3" fmla="*/ 70 h 142"/>
              <a:gd name="T4" fmla="*/ 106 w 213"/>
              <a:gd name="T5" fmla="*/ 71 h 142"/>
              <a:gd name="T6" fmla="*/ 105 w 213"/>
              <a:gd name="T7" fmla="*/ 70 h 142"/>
              <a:gd name="T8" fmla="*/ 45 w 213"/>
              <a:gd name="T9" fmla="*/ 51 h 142"/>
              <a:gd name="T10" fmla="*/ 36 w 213"/>
              <a:gd name="T11" fmla="*/ 78 h 142"/>
              <a:gd name="T12" fmla="*/ 41 w 213"/>
              <a:gd name="T13" fmla="*/ 88 h 142"/>
              <a:gd name="T14" fmla="*/ 36 w 213"/>
              <a:gd name="T15" fmla="*/ 98 h 142"/>
              <a:gd name="T16" fmla="*/ 41 w 213"/>
              <a:gd name="T17" fmla="*/ 138 h 142"/>
              <a:gd name="T18" fmla="*/ 41 w 213"/>
              <a:gd name="T19" fmla="*/ 141 h 142"/>
              <a:gd name="T20" fmla="*/ 38 w 213"/>
              <a:gd name="T21" fmla="*/ 142 h 142"/>
              <a:gd name="T22" fmla="*/ 21 w 213"/>
              <a:gd name="T23" fmla="*/ 142 h 142"/>
              <a:gd name="T24" fmla="*/ 18 w 213"/>
              <a:gd name="T25" fmla="*/ 141 h 142"/>
              <a:gd name="T26" fmla="*/ 18 w 213"/>
              <a:gd name="T27" fmla="*/ 138 h 142"/>
              <a:gd name="T28" fmla="*/ 23 w 213"/>
              <a:gd name="T29" fmla="*/ 98 h 142"/>
              <a:gd name="T30" fmla="*/ 18 w 213"/>
              <a:gd name="T31" fmla="*/ 88 h 142"/>
              <a:gd name="T32" fmla="*/ 24 w 213"/>
              <a:gd name="T33" fmla="*/ 78 h 142"/>
              <a:gd name="T34" fmla="*/ 33 w 213"/>
              <a:gd name="T35" fmla="*/ 48 h 142"/>
              <a:gd name="T36" fmla="*/ 2 w 213"/>
              <a:gd name="T37" fmla="*/ 38 h 142"/>
              <a:gd name="T38" fmla="*/ 0 w 213"/>
              <a:gd name="T39" fmla="*/ 35 h 142"/>
              <a:gd name="T40" fmla="*/ 2 w 213"/>
              <a:gd name="T41" fmla="*/ 32 h 142"/>
              <a:gd name="T42" fmla="*/ 105 w 213"/>
              <a:gd name="T43" fmla="*/ 0 h 142"/>
              <a:gd name="T44" fmla="*/ 106 w 213"/>
              <a:gd name="T45" fmla="*/ 0 h 142"/>
              <a:gd name="T46" fmla="*/ 107 w 213"/>
              <a:gd name="T47" fmla="*/ 0 h 142"/>
              <a:gd name="T48" fmla="*/ 211 w 213"/>
              <a:gd name="T49" fmla="*/ 32 h 142"/>
              <a:gd name="T50" fmla="*/ 213 w 213"/>
              <a:gd name="T51" fmla="*/ 35 h 142"/>
              <a:gd name="T52" fmla="*/ 211 w 213"/>
              <a:gd name="T53" fmla="*/ 38 h 142"/>
              <a:gd name="T54" fmla="*/ 166 w 213"/>
              <a:gd name="T55" fmla="*/ 94 h 142"/>
              <a:gd name="T56" fmla="*/ 106 w 213"/>
              <a:gd name="T57" fmla="*/ 118 h 142"/>
              <a:gd name="T58" fmla="*/ 47 w 213"/>
              <a:gd name="T59" fmla="*/ 94 h 142"/>
              <a:gd name="T60" fmla="*/ 49 w 213"/>
              <a:gd name="T61" fmla="*/ 65 h 142"/>
              <a:gd name="T62" fmla="*/ 102 w 213"/>
              <a:gd name="T63" fmla="*/ 82 h 142"/>
              <a:gd name="T64" fmla="*/ 106 w 213"/>
              <a:gd name="T65" fmla="*/ 82 h 142"/>
              <a:gd name="T66" fmla="*/ 111 w 213"/>
              <a:gd name="T67" fmla="*/ 82 h 142"/>
              <a:gd name="T68" fmla="*/ 164 w 213"/>
              <a:gd name="T69" fmla="*/ 65 h 142"/>
              <a:gd name="T70" fmla="*/ 166 w 213"/>
              <a:gd name="T71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3" h="142">
                <a:moveTo>
                  <a:pt x="211" y="38"/>
                </a:moveTo>
                <a:cubicBezTo>
                  <a:pt x="107" y="70"/>
                  <a:pt x="107" y="70"/>
                  <a:pt x="107" y="70"/>
                </a:cubicBezTo>
                <a:cubicBezTo>
                  <a:pt x="107" y="71"/>
                  <a:pt x="107" y="71"/>
                  <a:pt x="106" y="71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45" y="51"/>
                  <a:pt x="45" y="51"/>
                  <a:pt x="45" y="51"/>
                </a:cubicBezTo>
                <a:cubicBezTo>
                  <a:pt x="40" y="56"/>
                  <a:pt x="36" y="66"/>
                  <a:pt x="36" y="78"/>
                </a:cubicBezTo>
                <a:cubicBezTo>
                  <a:pt x="39" y="80"/>
                  <a:pt x="41" y="84"/>
                  <a:pt x="41" y="88"/>
                </a:cubicBezTo>
                <a:cubicBezTo>
                  <a:pt x="41" y="92"/>
                  <a:pt x="39" y="96"/>
                  <a:pt x="36" y="98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39"/>
                  <a:pt x="41" y="140"/>
                  <a:pt x="41" y="141"/>
                </a:cubicBezTo>
                <a:cubicBezTo>
                  <a:pt x="40" y="141"/>
                  <a:pt x="39" y="142"/>
                  <a:pt x="38" y="142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0" y="142"/>
                  <a:pt x="19" y="141"/>
                  <a:pt x="18" y="141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23" y="98"/>
                  <a:pt x="23" y="98"/>
                  <a:pt x="23" y="98"/>
                </a:cubicBezTo>
                <a:cubicBezTo>
                  <a:pt x="20" y="96"/>
                  <a:pt x="18" y="92"/>
                  <a:pt x="18" y="88"/>
                </a:cubicBezTo>
                <a:cubicBezTo>
                  <a:pt x="18" y="84"/>
                  <a:pt x="20" y="80"/>
                  <a:pt x="24" y="78"/>
                </a:cubicBezTo>
                <a:cubicBezTo>
                  <a:pt x="24" y="67"/>
                  <a:pt x="27" y="56"/>
                  <a:pt x="33" y="4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6"/>
                  <a:pt x="0" y="35"/>
                </a:cubicBezTo>
                <a:cubicBezTo>
                  <a:pt x="0" y="34"/>
                  <a:pt x="1" y="33"/>
                  <a:pt x="2" y="3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3"/>
                  <a:pt x="213" y="34"/>
                  <a:pt x="213" y="35"/>
                </a:cubicBezTo>
                <a:cubicBezTo>
                  <a:pt x="213" y="36"/>
                  <a:pt x="212" y="38"/>
                  <a:pt x="211" y="38"/>
                </a:cubicBezTo>
                <a:close/>
                <a:moveTo>
                  <a:pt x="166" y="94"/>
                </a:moveTo>
                <a:cubicBezTo>
                  <a:pt x="166" y="107"/>
                  <a:pt x="139" y="118"/>
                  <a:pt x="106" y="118"/>
                </a:cubicBezTo>
                <a:cubicBezTo>
                  <a:pt x="74" y="118"/>
                  <a:pt x="47" y="107"/>
                  <a:pt x="47" y="94"/>
                </a:cubicBezTo>
                <a:cubicBezTo>
                  <a:pt x="49" y="65"/>
                  <a:pt x="49" y="65"/>
                  <a:pt x="49" y="65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2"/>
                  <a:pt x="105" y="82"/>
                  <a:pt x="106" y="82"/>
                </a:cubicBezTo>
                <a:cubicBezTo>
                  <a:pt x="108" y="82"/>
                  <a:pt x="109" y="82"/>
                  <a:pt x="111" y="82"/>
                </a:cubicBezTo>
                <a:cubicBezTo>
                  <a:pt x="164" y="65"/>
                  <a:pt x="164" y="65"/>
                  <a:pt x="164" y="65"/>
                </a:cubicBezTo>
                <a:lnTo>
                  <a:pt x="166" y="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17E4F8-2286-4D34-9268-53FB54A0D319}"/>
              </a:ext>
            </a:extLst>
          </p:cNvPr>
          <p:cNvSpPr txBox="1">
            <a:spLocks/>
          </p:cNvSpPr>
          <p:nvPr/>
        </p:nvSpPr>
        <p:spPr>
          <a:xfrm flipH="1">
            <a:off x="1995345" y="4077170"/>
            <a:ext cx="15960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JAZZ-UNDP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SDG BOOTCAMPS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B187F4-A8E0-4B9D-90C9-6B464B3B3EDD}"/>
              </a:ext>
            </a:extLst>
          </p:cNvPr>
          <p:cNvGrpSpPr/>
          <p:nvPr/>
        </p:nvGrpSpPr>
        <p:grpSpPr>
          <a:xfrm flipH="1">
            <a:off x="1335998" y="3991331"/>
            <a:ext cx="619791" cy="574675"/>
            <a:chOff x="2090739" y="1889125"/>
            <a:chExt cx="573088" cy="574675"/>
          </a:xfrm>
        </p:grpSpPr>
        <p:sp>
          <p:nvSpPr>
            <p:cNvPr id="36" name="Oval 1159">
              <a:extLst>
                <a:ext uri="{FF2B5EF4-FFF2-40B4-BE49-F238E27FC236}">
                  <a16:creationId xmlns:a16="http://schemas.microsoft.com/office/drawing/2014/main" id="{02969361-949B-4472-BE99-A1C6CA401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9" y="1889125"/>
              <a:ext cx="573088" cy="5746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37" name="Freeform 1160">
              <a:extLst>
                <a:ext uri="{FF2B5EF4-FFF2-40B4-BE49-F238E27FC236}">
                  <a16:creationId xmlns:a16="http://schemas.microsoft.com/office/drawing/2014/main" id="{6E71A8DA-4D10-4C12-A2B5-5C213409B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003425"/>
              <a:ext cx="246063" cy="358775"/>
            </a:xfrm>
            <a:custGeom>
              <a:avLst/>
              <a:gdLst>
                <a:gd name="T0" fmla="*/ 22 w 78"/>
                <a:gd name="T1" fmla="*/ 98 h 113"/>
                <a:gd name="T2" fmla="*/ 23 w 78"/>
                <a:gd name="T3" fmla="*/ 104 h 113"/>
                <a:gd name="T4" fmla="*/ 28 w 78"/>
                <a:gd name="T5" fmla="*/ 107 h 113"/>
                <a:gd name="T6" fmla="*/ 29 w 78"/>
                <a:gd name="T7" fmla="*/ 110 h 113"/>
                <a:gd name="T8" fmla="*/ 39 w 78"/>
                <a:gd name="T9" fmla="*/ 113 h 113"/>
                <a:gd name="T10" fmla="*/ 48 w 78"/>
                <a:gd name="T11" fmla="*/ 110 h 113"/>
                <a:gd name="T12" fmla="*/ 49 w 78"/>
                <a:gd name="T13" fmla="*/ 107 h 113"/>
                <a:gd name="T14" fmla="*/ 54 w 78"/>
                <a:gd name="T15" fmla="*/ 104 h 113"/>
                <a:gd name="T16" fmla="*/ 55 w 78"/>
                <a:gd name="T17" fmla="*/ 98 h 113"/>
                <a:gd name="T18" fmla="*/ 39 w 78"/>
                <a:gd name="T19" fmla="*/ 100 h 113"/>
                <a:gd name="T20" fmla="*/ 22 w 78"/>
                <a:gd name="T21" fmla="*/ 98 h 113"/>
                <a:gd name="T22" fmla="*/ 21 w 78"/>
                <a:gd name="T23" fmla="*/ 87 h 113"/>
                <a:gd name="T24" fmla="*/ 21 w 78"/>
                <a:gd name="T25" fmla="*/ 92 h 113"/>
                <a:gd name="T26" fmla="*/ 39 w 78"/>
                <a:gd name="T27" fmla="*/ 96 h 113"/>
                <a:gd name="T28" fmla="*/ 56 w 78"/>
                <a:gd name="T29" fmla="*/ 93 h 113"/>
                <a:gd name="T30" fmla="*/ 57 w 78"/>
                <a:gd name="T31" fmla="*/ 87 h 113"/>
                <a:gd name="T32" fmla="*/ 39 w 78"/>
                <a:gd name="T33" fmla="*/ 90 h 113"/>
                <a:gd name="T34" fmla="*/ 21 w 78"/>
                <a:gd name="T35" fmla="*/ 87 h 113"/>
                <a:gd name="T36" fmla="*/ 47 w 78"/>
                <a:gd name="T37" fmla="*/ 53 h 113"/>
                <a:gd name="T38" fmla="*/ 39 w 78"/>
                <a:gd name="T39" fmla="*/ 37 h 113"/>
                <a:gd name="T40" fmla="*/ 30 w 78"/>
                <a:gd name="T41" fmla="*/ 53 h 113"/>
                <a:gd name="T42" fmla="*/ 26 w 78"/>
                <a:gd name="T43" fmla="*/ 45 h 113"/>
                <a:gd name="T44" fmla="*/ 21 w 78"/>
                <a:gd name="T45" fmla="*/ 48 h 113"/>
                <a:gd name="T46" fmla="*/ 30 w 78"/>
                <a:gd name="T47" fmla="*/ 66 h 113"/>
                <a:gd name="T48" fmla="*/ 39 w 78"/>
                <a:gd name="T49" fmla="*/ 50 h 113"/>
                <a:gd name="T50" fmla="*/ 48 w 78"/>
                <a:gd name="T51" fmla="*/ 66 h 113"/>
                <a:gd name="T52" fmla="*/ 56 w 78"/>
                <a:gd name="T53" fmla="*/ 48 h 113"/>
                <a:gd name="T54" fmla="*/ 51 w 78"/>
                <a:gd name="T55" fmla="*/ 45 h 113"/>
                <a:gd name="T56" fmla="*/ 47 w 78"/>
                <a:gd name="T57" fmla="*/ 53 h 113"/>
                <a:gd name="T58" fmla="*/ 39 w 78"/>
                <a:gd name="T59" fmla="*/ 0 h 113"/>
                <a:gd name="T60" fmla="*/ 0 w 78"/>
                <a:gd name="T61" fmla="*/ 39 h 113"/>
                <a:gd name="T62" fmla="*/ 18 w 78"/>
                <a:gd name="T63" fmla="*/ 72 h 113"/>
                <a:gd name="T64" fmla="*/ 20 w 78"/>
                <a:gd name="T65" fmla="*/ 82 h 113"/>
                <a:gd name="T66" fmla="*/ 39 w 78"/>
                <a:gd name="T67" fmla="*/ 85 h 113"/>
                <a:gd name="T68" fmla="*/ 57 w 78"/>
                <a:gd name="T69" fmla="*/ 82 h 113"/>
                <a:gd name="T70" fmla="*/ 59 w 78"/>
                <a:gd name="T71" fmla="*/ 72 h 113"/>
                <a:gd name="T72" fmla="*/ 78 w 78"/>
                <a:gd name="T73" fmla="*/ 39 h 113"/>
                <a:gd name="T74" fmla="*/ 39 w 78"/>
                <a:gd name="T75" fmla="*/ 0 h 113"/>
                <a:gd name="T76" fmla="*/ 53 w 78"/>
                <a:gd name="T77" fmla="*/ 67 h 113"/>
                <a:gd name="T78" fmla="*/ 52 w 78"/>
                <a:gd name="T79" fmla="*/ 76 h 113"/>
                <a:gd name="T80" fmla="*/ 39 w 78"/>
                <a:gd name="T81" fmla="*/ 78 h 113"/>
                <a:gd name="T82" fmla="*/ 25 w 78"/>
                <a:gd name="T83" fmla="*/ 76 h 113"/>
                <a:gd name="T84" fmla="*/ 24 w 78"/>
                <a:gd name="T85" fmla="*/ 67 h 113"/>
                <a:gd name="T86" fmla="*/ 7 w 78"/>
                <a:gd name="T87" fmla="*/ 39 h 113"/>
                <a:gd name="T88" fmla="*/ 39 w 78"/>
                <a:gd name="T89" fmla="*/ 6 h 113"/>
                <a:gd name="T90" fmla="*/ 71 w 78"/>
                <a:gd name="T91" fmla="*/ 39 h 113"/>
                <a:gd name="T92" fmla="*/ 53 w 78"/>
                <a:gd name="T93" fmla="*/ 67 h 113"/>
                <a:gd name="T94" fmla="*/ 39 w 78"/>
                <a:gd name="T95" fmla="*/ 16 h 113"/>
                <a:gd name="T96" fmla="*/ 41 w 78"/>
                <a:gd name="T97" fmla="*/ 14 h 113"/>
                <a:gd name="T98" fmla="*/ 39 w 78"/>
                <a:gd name="T99" fmla="*/ 11 h 113"/>
                <a:gd name="T100" fmla="*/ 12 w 78"/>
                <a:gd name="T101" fmla="*/ 39 h 113"/>
                <a:gd name="T102" fmla="*/ 14 w 78"/>
                <a:gd name="T103" fmla="*/ 41 h 113"/>
                <a:gd name="T104" fmla="*/ 16 w 78"/>
                <a:gd name="T105" fmla="*/ 39 h 113"/>
                <a:gd name="T106" fmla="*/ 39 w 78"/>
                <a:gd name="T107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3">
                  <a:moveTo>
                    <a:pt x="22" y="98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4" y="105"/>
                    <a:pt x="28" y="10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31" y="113"/>
                    <a:pt x="39" y="113"/>
                  </a:cubicBezTo>
                  <a:cubicBezTo>
                    <a:pt x="46" y="113"/>
                    <a:pt x="48" y="110"/>
                    <a:pt x="48" y="11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0" y="99"/>
                    <a:pt x="44" y="100"/>
                    <a:pt x="39" y="100"/>
                  </a:cubicBezTo>
                  <a:cubicBezTo>
                    <a:pt x="33" y="100"/>
                    <a:pt x="27" y="99"/>
                    <a:pt x="22" y="98"/>
                  </a:cubicBezTo>
                  <a:close/>
                  <a:moveTo>
                    <a:pt x="21" y="87"/>
                  </a:moveTo>
                  <a:cubicBezTo>
                    <a:pt x="21" y="92"/>
                    <a:pt x="21" y="92"/>
                    <a:pt x="21" y="92"/>
                  </a:cubicBezTo>
                  <a:cubicBezTo>
                    <a:pt x="27" y="95"/>
                    <a:pt x="32" y="96"/>
                    <a:pt x="39" y="96"/>
                  </a:cubicBezTo>
                  <a:cubicBezTo>
                    <a:pt x="45" y="96"/>
                    <a:pt x="51" y="95"/>
                    <a:pt x="56" y="93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9"/>
                    <a:pt x="45" y="90"/>
                    <a:pt x="39" y="90"/>
                  </a:cubicBezTo>
                  <a:cubicBezTo>
                    <a:pt x="32" y="90"/>
                    <a:pt x="26" y="89"/>
                    <a:pt x="21" y="87"/>
                  </a:cubicBezTo>
                  <a:close/>
                  <a:moveTo>
                    <a:pt x="47" y="53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47" y="53"/>
                  </a:lnTo>
                  <a:close/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3"/>
                    <a:pt x="7" y="65"/>
                    <a:pt x="18" y="7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5" y="84"/>
                    <a:pt x="32" y="85"/>
                    <a:pt x="39" y="85"/>
                  </a:cubicBezTo>
                  <a:cubicBezTo>
                    <a:pt x="45" y="85"/>
                    <a:pt x="52" y="84"/>
                    <a:pt x="57" y="8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70" y="65"/>
                    <a:pt x="78" y="53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53" y="67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48" y="78"/>
                    <a:pt x="39" y="78"/>
                  </a:cubicBezTo>
                  <a:cubicBezTo>
                    <a:pt x="29" y="78"/>
                    <a:pt x="25" y="76"/>
                    <a:pt x="25" y="7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4" y="62"/>
                    <a:pt x="7" y="51"/>
                    <a:pt x="7" y="39"/>
                  </a:cubicBezTo>
                  <a:cubicBezTo>
                    <a:pt x="7" y="21"/>
                    <a:pt x="21" y="6"/>
                    <a:pt x="39" y="6"/>
                  </a:cubicBezTo>
                  <a:cubicBezTo>
                    <a:pt x="56" y="6"/>
                    <a:pt x="71" y="21"/>
                    <a:pt x="71" y="39"/>
                  </a:cubicBezTo>
                  <a:cubicBezTo>
                    <a:pt x="71" y="51"/>
                    <a:pt x="63" y="62"/>
                    <a:pt x="53" y="67"/>
                  </a:cubicBezTo>
                  <a:close/>
                  <a:moveTo>
                    <a:pt x="39" y="16"/>
                  </a:moveTo>
                  <a:cubicBezTo>
                    <a:pt x="40" y="16"/>
                    <a:pt x="41" y="15"/>
                    <a:pt x="41" y="14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24" y="11"/>
                    <a:pt x="12" y="24"/>
                    <a:pt x="12" y="39"/>
                  </a:cubicBezTo>
                  <a:cubicBezTo>
                    <a:pt x="12" y="40"/>
                    <a:pt x="12" y="41"/>
                    <a:pt x="14" y="41"/>
                  </a:cubicBezTo>
                  <a:cubicBezTo>
                    <a:pt x="15" y="41"/>
                    <a:pt x="16" y="40"/>
                    <a:pt x="16" y="39"/>
                  </a:cubicBezTo>
                  <a:cubicBezTo>
                    <a:pt x="16" y="26"/>
                    <a:pt x="26" y="16"/>
                    <a:pt x="3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B56C08B-6AD9-49F1-BE93-C2E274776285}"/>
              </a:ext>
            </a:extLst>
          </p:cNvPr>
          <p:cNvSpPr txBox="1">
            <a:spLocks/>
          </p:cNvSpPr>
          <p:nvPr/>
        </p:nvSpPr>
        <p:spPr>
          <a:xfrm flipH="1">
            <a:off x="4347929" y="2382062"/>
            <a:ext cx="15647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JAZZ-UNDP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SDG BOOTCAMPS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A1A87B-5682-4CE3-971C-9CE9AACB9A31}"/>
              </a:ext>
            </a:extLst>
          </p:cNvPr>
          <p:cNvGrpSpPr/>
          <p:nvPr/>
        </p:nvGrpSpPr>
        <p:grpSpPr>
          <a:xfrm flipH="1">
            <a:off x="3688584" y="2296223"/>
            <a:ext cx="619791" cy="574675"/>
            <a:chOff x="2090739" y="1889125"/>
            <a:chExt cx="573088" cy="574675"/>
          </a:xfrm>
        </p:grpSpPr>
        <p:sp>
          <p:nvSpPr>
            <p:cNvPr id="40" name="Oval 1159">
              <a:extLst>
                <a:ext uri="{FF2B5EF4-FFF2-40B4-BE49-F238E27FC236}">
                  <a16:creationId xmlns:a16="http://schemas.microsoft.com/office/drawing/2014/main" id="{F32F4810-A40C-4B7A-A359-1775DA38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9" y="1889125"/>
              <a:ext cx="573088" cy="5746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41" name="Freeform 1160">
              <a:extLst>
                <a:ext uri="{FF2B5EF4-FFF2-40B4-BE49-F238E27FC236}">
                  <a16:creationId xmlns:a16="http://schemas.microsoft.com/office/drawing/2014/main" id="{5772DE31-25A4-4F3B-B0E3-A37644894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003425"/>
              <a:ext cx="246063" cy="358775"/>
            </a:xfrm>
            <a:custGeom>
              <a:avLst/>
              <a:gdLst>
                <a:gd name="T0" fmla="*/ 22 w 78"/>
                <a:gd name="T1" fmla="*/ 98 h 113"/>
                <a:gd name="T2" fmla="*/ 23 w 78"/>
                <a:gd name="T3" fmla="*/ 104 h 113"/>
                <a:gd name="T4" fmla="*/ 28 w 78"/>
                <a:gd name="T5" fmla="*/ 107 h 113"/>
                <a:gd name="T6" fmla="*/ 29 w 78"/>
                <a:gd name="T7" fmla="*/ 110 h 113"/>
                <a:gd name="T8" fmla="*/ 39 w 78"/>
                <a:gd name="T9" fmla="*/ 113 h 113"/>
                <a:gd name="T10" fmla="*/ 48 w 78"/>
                <a:gd name="T11" fmla="*/ 110 h 113"/>
                <a:gd name="T12" fmla="*/ 49 w 78"/>
                <a:gd name="T13" fmla="*/ 107 h 113"/>
                <a:gd name="T14" fmla="*/ 54 w 78"/>
                <a:gd name="T15" fmla="*/ 104 h 113"/>
                <a:gd name="T16" fmla="*/ 55 w 78"/>
                <a:gd name="T17" fmla="*/ 98 h 113"/>
                <a:gd name="T18" fmla="*/ 39 w 78"/>
                <a:gd name="T19" fmla="*/ 100 h 113"/>
                <a:gd name="T20" fmla="*/ 22 w 78"/>
                <a:gd name="T21" fmla="*/ 98 h 113"/>
                <a:gd name="T22" fmla="*/ 21 w 78"/>
                <a:gd name="T23" fmla="*/ 87 h 113"/>
                <a:gd name="T24" fmla="*/ 21 w 78"/>
                <a:gd name="T25" fmla="*/ 92 h 113"/>
                <a:gd name="T26" fmla="*/ 39 w 78"/>
                <a:gd name="T27" fmla="*/ 96 h 113"/>
                <a:gd name="T28" fmla="*/ 56 w 78"/>
                <a:gd name="T29" fmla="*/ 93 h 113"/>
                <a:gd name="T30" fmla="*/ 57 w 78"/>
                <a:gd name="T31" fmla="*/ 87 h 113"/>
                <a:gd name="T32" fmla="*/ 39 w 78"/>
                <a:gd name="T33" fmla="*/ 90 h 113"/>
                <a:gd name="T34" fmla="*/ 21 w 78"/>
                <a:gd name="T35" fmla="*/ 87 h 113"/>
                <a:gd name="T36" fmla="*/ 47 w 78"/>
                <a:gd name="T37" fmla="*/ 53 h 113"/>
                <a:gd name="T38" fmla="*/ 39 w 78"/>
                <a:gd name="T39" fmla="*/ 37 h 113"/>
                <a:gd name="T40" fmla="*/ 30 w 78"/>
                <a:gd name="T41" fmla="*/ 53 h 113"/>
                <a:gd name="T42" fmla="*/ 26 w 78"/>
                <a:gd name="T43" fmla="*/ 45 h 113"/>
                <a:gd name="T44" fmla="*/ 21 w 78"/>
                <a:gd name="T45" fmla="*/ 48 h 113"/>
                <a:gd name="T46" fmla="*/ 30 w 78"/>
                <a:gd name="T47" fmla="*/ 66 h 113"/>
                <a:gd name="T48" fmla="*/ 39 w 78"/>
                <a:gd name="T49" fmla="*/ 50 h 113"/>
                <a:gd name="T50" fmla="*/ 48 w 78"/>
                <a:gd name="T51" fmla="*/ 66 h 113"/>
                <a:gd name="T52" fmla="*/ 56 w 78"/>
                <a:gd name="T53" fmla="*/ 48 h 113"/>
                <a:gd name="T54" fmla="*/ 51 w 78"/>
                <a:gd name="T55" fmla="*/ 45 h 113"/>
                <a:gd name="T56" fmla="*/ 47 w 78"/>
                <a:gd name="T57" fmla="*/ 53 h 113"/>
                <a:gd name="T58" fmla="*/ 39 w 78"/>
                <a:gd name="T59" fmla="*/ 0 h 113"/>
                <a:gd name="T60" fmla="*/ 0 w 78"/>
                <a:gd name="T61" fmla="*/ 39 h 113"/>
                <a:gd name="T62" fmla="*/ 18 w 78"/>
                <a:gd name="T63" fmla="*/ 72 h 113"/>
                <a:gd name="T64" fmla="*/ 20 w 78"/>
                <a:gd name="T65" fmla="*/ 82 h 113"/>
                <a:gd name="T66" fmla="*/ 39 w 78"/>
                <a:gd name="T67" fmla="*/ 85 h 113"/>
                <a:gd name="T68" fmla="*/ 57 w 78"/>
                <a:gd name="T69" fmla="*/ 82 h 113"/>
                <a:gd name="T70" fmla="*/ 59 w 78"/>
                <a:gd name="T71" fmla="*/ 72 h 113"/>
                <a:gd name="T72" fmla="*/ 78 w 78"/>
                <a:gd name="T73" fmla="*/ 39 h 113"/>
                <a:gd name="T74" fmla="*/ 39 w 78"/>
                <a:gd name="T75" fmla="*/ 0 h 113"/>
                <a:gd name="T76" fmla="*/ 53 w 78"/>
                <a:gd name="T77" fmla="*/ 67 h 113"/>
                <a:gd name="T78" fmla="*/ 52 w 78"/>
                <a:gd name="T79" fmla="*/ 76 h 113"/>
                <a:gd name="T80" fmla="*/ 39 w 78"/>
                <a:gd name="T81" fmla="*/ 78 h 113"/>
                <a:gd name="T82" fmla="*/ 25 w 78"/>
                <a:gd name="T83" fmla="*/ 76 h 113"/>
                <a:gd name="T84" fmla="*/ 24 w 78"/>
                <a:gd name="T85" fmla="*/ 67 h 113"/>
                <a:gd name="T86" fmla="*/ 7 w 78"/>
                <a:gd name="T87" fmla="*/ 39 h 113"/>
                <a:gd name="T88" fmla="*/ 39 w 78"/>
                <a:gd name="T89" fmla="*/ 6 h 113"/>
                <a:gd name="T90" fmla="*/ 71 w 78"/>
                <a:gd name="T91" fmla="*/ 39 h 113"/>
                <a:gd name="T92" fmla="*/ 53 w 78"/>
                <a:gd name="T93" fmla="*/ 67 h 113"/>
                <a:gd name="T94" fmla="*/ 39 w 78"/>
                <a:gd name="T95" fmla="*/ 16 h 113"/>
                <a:gd name="T96" fmla="*/ 41 w 78"/>
                <a:gd name="T97" fmla="*/ 14 h 113"/>
                <a:gd name="T98" fmla="*/ 39 w 78"/>
                <a:gd name="T99" fmla="*/ 11 h 113"/>
                <a:gd name="T100" fmla="*/ 12 w 78"/>
                <a:gd name="T101" fmla="*/ 39 h 113"/>
                <a:gd name="T102" fmla="*/ 14 w 78"/>
                <a:gd name="T103" fmla="*/ 41 h 113"/>
                <a:gd name="T104" fmla="*/ 16 w 78"/>
                <a:gd name="T105" fmla="*/ 39 h 113"/>
                <a:gd name="T106" fmla="*/ 39 w 78"/>
                <a:gd name="T107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3">
                  <a:moveTo>
                    <a:pt x="22" y="98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4" y="105"/>
                    <a:pt x="28" y="10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31" y="113"/>
                    <a:pt x="39" y="113"/>
                  </a:cubicBezTo>
                  <a:cubicBezTo>
                    <a:pt x="46" y="113"/>
                    <a:pt x="48" y="110"/>
                    <a:pt x="48" y="11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0" y="99"/>
                    <a:pt x="44" y="100"/>
                    <a:pt x="39" y="100"/>
                  </a:cubicBezTo>
                  <a:cubicBezTo>
                    <a:pt x="33" y="100"/>
                    <a:pt x="27" y="99"/>
                    <a:pt x="22" y="98"/>
                  </a:cubicBezTo>
                  <a:close/>
                  <a:moveTo>
                    <a:pt x="21" y="87"/>
                  </a:moveTo>
                  <a:cubicBezTo>
                    <a:pt x="21" y="92"/>
                    <a:pt x="21" y="92"/>
                    <a:pt x="21" y="92"/>
                  </a:cubicBezTo>
                  <a:cubicBezTo>
                    <a:pt x="27" y="95"/>
                    <a:pt x="32" y="96"/>
                    <a:pt x="39" y="96"/>
                  </a:cubicBezTo>
                  <a:cubicBezTo>
                    <a:pt x="45" y="96"/>
                    <a:pt x="51" y="95"/>
                    <a:pt x="56" y="93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9"/>
                    <a:pt x="45" y="90"/>
                    <a:pt x="39" y="90"/>
                  </a:cubicBezTo>
                  <a:cubicBezTo>
                    <a:pt x="32" y="90"/>
                    <a:pt x="26" y="89"/>
                    <a:pt x="21" y="87"/>
                  </a:cubicBezTo>
                  <a:close/>
                  <a:moveTo>
                    <a:pt x="47" y="53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47" y="53"/>
                  </a:lnTo>
                  <a:close/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3"/>
                    <a:pt x="7" y="65"/>
                    <a:pt x="18" y="7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5" y="84"/>
                    <a:pt x="32" y="85"/>
                    <a:pt x="39" y="85"/>
                  </a:cubicBezTo>
                  <a:cubicBezTo>
                    <a:pt x="45" y="85"/>
                    <a:pt x="52" y="84"/>
                    <a:pt x="57" y="8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70" y="65"/>
                    <a:pt x="78" y="53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53" y="67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48" y="78"/>
                    <a:pt x="39" y="78"/>
                  </a:cubicBezTo>
                  <a:cubicBezTo>
                    <a:pt x="29" y="78"/>
                    <a:pt x="25" y="76"/>
                    <a:pt x="25" y="7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4" y="62"/>
                    <a:pt x="7" y="51"/>
                    <a:pt x="7" y="39"/>
                  </a:cubicBezTo>
                  <a:cubicBezTo>
                    <a:pt x="7" y="21"/>
                    <a:pt x="21" y="6"/>
                    <a:pt x="39" y="6"/>
                  </a:cubicBezTo>
                  <a:cubicBezTo>
                    <a:pt x="56" y="6"/>
                    <a:pt x="71" y="21"/>
                    <a:pt x="71" y="39"/>
                  </a:cubicBezTo>
                  <a:cubicBezTo>
                    <a:pt x="71" y="51"/>
                    <a:pt x="63" y="62"/>
                    <a:pt x="53" y="67"/>
                  </a:cubicBezTo>
                  <a:close/>
                  <a:moveTo>
                    <a:pt x="39" y="16"/>
                  </a:moveTo>
                  <a:cubicBezTo>
                    <a:pt x="40" y="16"/>
                    <a:pt x="41" y="15"/>
                    <a:pt x="41" y="14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24" y="11"/>
                    <a:pt x="12" y="24"/>
                    <a:pt x="12" y="39"/>
                  </a:cubicBezTo>
                  <a:cubicBezTo>
                    <a:pt x="12" y="40"/>
                    <a:pt x="12" y="41"/>
                    <a:pt x="14" y="41"/>
                  </a:cubicBezTo>
                  <a:cubicBezTo>
                    <a:pt x="15" y="41"/>
                    <a:pt x="16" y="40"/>
                    <a:pt x="16" y="39"/>
                  </a:cubicBezTo>
                  <a:cubicBezTo>
                    <a:pt x="16" y="26"/>
                    <a:pt x="26" y="16"/>
                    <a:pt x="3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9E78D30-BE1D-4A1D-BBFA-FF834FFDD6A4}"/>
              </a:ext>
            </a:extLst>
          </p:cNvPr>
          <p:cNvSpPr txBox="1">
            <a:spLocks/>
          </p:cNvSpPr>
          <p:nvPr/>
        </p:nvSpPr>
        <p:spPr>
          <a:xfrm flipH="1">
            <a:off x="1883438" y="2338411"/>
            <a:ext cx="1683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JAZZ-TCF ED-TECH INITIATIVE</a:t>
            </a:r>
          </a:p>
        </p:txBody>
      </p:sp>
      <p:sp>
        <p:nvSpPr>
          <p:cNvPr id="43" name="Oval 1161">
            <a:extLst>
              <a:ext uri="{FF2B5EF4-FFF2-40B4-BE49-F238E27FC236}">
                <a16:creationId xmlns:a16="http://schemas.microsoft.com/office/drawing/2014/main" id="{0361BA3F-6C91-4663-8AED-E50C64733A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41754" y="2299212"/>
            <a:ext cx="621507" cy="577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Freeform 312">
            <a:extLst>
              <a:ext uri="{FF2B5EF4-FFF2-40B4-BE49-F238E27FC236}">
                <a16:creationId xmlns:a16="http://schemas.microsoft.com/office/drawing/2014/main" id="{FE4105FA-DCBD-4B07-9FE2-10C8A189E138}"/>
              </a:ext>
            </a:extLst>
          </p:cNvPr>
          <p:cNvSpPr>
            <a:spLocks noEditPoints="1"/>
          </p:cNvSpPr>
          <p:nvPr/>
        </p:nvSpPr>
        <p:spPr bwMode="auto">
          <a:xfrm>
            <a:off x="1298101" y="2422472"/>
            <a:ext cx="507255" cy="344230"/>
          </a:xfrm>
          <a:custGeom>
            <a:avLst/>
            <a:gdLst>
              <a:gd name="T0" fmla="*/ 211 w 213"/>
              <a:gd name="T1" fmla="*/ 38 h 142"/>
              <a:gd name="T2" fmla="*/ 107 w 213"/>
              <a:gd name="T3" fmla="*/ 70 h 142"/>
              <a:gd name="T4" fmla="*/ 106 w 213"/>
              <a:gd name="T5" fmla="*/ 71 h 142"/>
              <a:gd name="T6" fmla="*/ 105 w 213"/>
              <a:gd name="T7" fmla="*/ 70 h 142"/>
              <a:gd name="T8" fmla="*/ 45 w 213"/>
              <a:gd name="T9" fmla="*/ 51 h 142"/>
              <a:gd name="T10" fmla="*/ 36 w 213"/>
              <a:gd name="T11" fmla="*/ 78 h 142"/>
              <a:gd name="T12" fmla="*/ 41 w 213"/>
              <a:gd name="T13" fmla="*/ 88 h 142"/>
              <a:gd name="T14" fmla="*/ 36 w 213"/>
              <a:gd name="T15" fmla="*/ 98 h 142"/>
              <a:gd name="T16" fmla="*/ 41 w 213"/>
              <a:gd name="T17" fmla="*/ 138 h 142"/>
              <a:gd name="T18" fmla="*/ 41 w 213"/>
              <a:gd name="T19" fmla="*/ 141 h 142"/>
              <a:gd name="T20" fmla="*/ 38 w 213"/>
              <a:gd name="T21" fmla="*/ 142 h 142"/>
              <a:gd name="T22" fmla="*/ 21 w 213"/>
              <a:gd name="T23" fmla="*/ 142 h 142"/>
              <a:gd name="T24" fmla="*/ 18 w 213"/>
              <a:gd name="T25" fmla="*/ 141 h 142"/>
              <a:gd name="T26" fmla="*/ 18 w 213"/>
              <a:gd name="T27" fmla="*/ 138 h 142"/>
              <a:gd name="T28" fmla="*/ 23 w 213"/>
              <a:gd name="T29" fmla="*/ 98 h 142"/>
              <a:gd name="T30" fmla="*/ 18 w 213"/>
              <a:gd name="T31" fmla="*/ 88 h 142"/>
              <a:gd name="T32" fmla="*/ 24 w 213"/>
              <a:gd name="T33" fmla="*/ 78 h 142"/>
              <a:gd name="T34" fmla="*/ 33 w 213"/>
              <a:gd name="T35" fmla="*/ 48 h 142"/>
              <a:gd name="T36" fmla="*/ 2 w 213"/>
              <a:gd name="T37" fmla="*/ 38 h 142"/>
              <a:gd name="T38" fmla="*/ 0 w 213"/>
              <a:gd name="T39" fmla="*/ 35 h 142"/>
              <a:gd name="T40" fmla="*/ 2 w 213"/>
              <a:gd name="T41" fmla="*/ 32 h 142"/>
              <a:gd name="T42" fmla="*/ 105 w 213"/>
              <a:gd name="T43" fmla="*/ 0 h 142"/>
              <a:gd name="T44" fmla="*/ 106 w 213"/>
              <a:gd name="T45" fmla="*/ 0 h 142"/>
              <a:gd name="T46" fmla="*/ 107 w 213"/>
              <a:gd name="T47" fmla="*/ 0 h 142"/>
              <a:gd name="T48" fmla="*/ 211 w 213"/>
              <a:gd name="T49" fmla="*/ 32 h 142"/>
              <a:gd name="T50" fmla="*/ 213 w 213"/>
              <a:gd name="T51" fmla="*/ 35 h 142"/>
              <a:gd name="T52" fmla="*/ 211 w 213"/>
              <a:gd name="T53" fmla="*/ 38 h 142"/>
              <a:gd name="T54" fmla="*/ 166 w 213"/>
              <a:gd name="T55" fmla="*/ 94 h 142"/>
              <a:gd name="T56" fmla="*/ 106 w 213"/>
              <a:gd name="T57" fmla="*/ 118 h 142"/>
              <a:gd name="T58" fmla="*/ 47 w 213"/>
              <a:gd name="T59" fmla="*/ 94 h 142"/>
              <a:gd name="T60" fmla="*/ 49 w 213"/>
              <a:gd name="T61" fmla="*/ 65 h 142"/>
              <a:gd name="T62" fmla="*/ 102 w 213"/>
              <a:gd name="T63" fmla="*/ 82 h 142"/>
              <a:gd name="T64" fmla="*/ 106 w 213"/>
              <a:gd name="T65" fmla="*/ 82 h 142"/>
              <a:gd name="T66" fmla="*/ 111 w 213"/>
              <a:gd name="T67" fmla="*/ 82 h 142"/>
              <a:gd name="T68" fmla="*/ 164 w 213"/>
              <a:gd name="T69" fmla="*/ 65 h 142"/>
              <a:gd name="T70" fmla="*/ 166 w 213"/>
              <a:gd name="T71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3" h="142">
                <a:moveTo>
                  <a:pt x="211" y="38"/>
                </a:moveTo>
                <a:cubicBezTo>
                  <a:pt x="107" y="70"/>
                  <a:pt x="107" y="70"/>
                  <a:pt x="107" y="70"/>
                </a:cubicBezTo>
                <a:cubicBezTo>
                  <a:pt x="107" y="71"/>
                  <a:pt x="107" y="71"/>
                  <a:pt x="106" y="71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45" y="51"/>
                  <a:pt x="45" y="51"/>
                  <a:pt x="45" y="51"/>
                </a:cubicBezTo>
                <a:cubicBezTo>
                  <a:pt x="40" y="56"/>
                  <a:pt x="36" y="66"/>
                  <a:pt x="36" y="78"/>
                </a:cubicBezTo>
                <a:cubicBezTo>
                  <a:pt x="39" y="80"/>
                  <a:pt x="41" y="84"/>
                  <a:pt x="41" y="88"/>
                </a:cubicBezTo>
                <a:cubicBezTo>
                  <a:pt x="41" y="92"/>
                  <a:pt x="39" y="96"/>
                  <a:pt x="36" y="98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39"/>
                  <a:pt x="41" y="140"/>
                  <a:pt x="41" y="141"/>
                </a:cubicBezTo>
                <a:cubicBezTo>
                  <a:pt x="40" y="141"/>
                  <a:pt x="39" y="142"/>
                  <a:pt x="38" y="142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0" y="142"/>
                  <a:pt x="19" y="141"/>
                  <a:pt x="18" y="141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23" y="98"/>
                  <a:pt x="23" y="98"/>
                  <a:pt x="23" y="98"/>
                </a:cubicBezTo>
                <a:cubicBezTo>
                  <a:pt x="20" y="96"/>
                  <a:pt x="18" y="92"/>
                  <a:pt x="18" y="88"/>
                </a:cubicBezTo>
                <a:cubicBezTo>
                  <a:pt x="18" y="84"/>
                  <a:pt x="20" y="80"/>
                  <a:pt x="24" y="78"/>
                </a:cubicBezTo>
                <a:cubicBezTo>
                  <a:pt x="24" y="67"/>
                  <a:pt x="27" y="56"/>
                  <a:pt x="33" y="4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6"/>
                  <a:pt x="0" y="35"/>
                </a:cubicBezTo>
                <a:cubicBezTo>
                  <a:pt x="0" y="34"/>
                  <a:pt x="1" y="33"/>
                  <a:pt x="2" y="3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3"/>
                  <a:pt x="213" y="34"/>
                  <a:pt x="213" y="35"/>
                </a:cubicBezTo>
                <a:cubicBezTo>
                  <a:pt x="213" y="36"/>
                  <a:pt x="212" y="38"/>
                  <a:pt x="211" y="38"/>
                </a:cubicBezTo>
                <a:close/>
                <a:moveTo>
                  <a:pt x="166" y="94"/>
                </a:moveTo>
                <a:cubicBezTo>
                  <a:pt x="166" y="107"/>
                  <a:pt x="139" y="118"/>
                  <a:pt x="106" y="118"/>
                </a:cubicBezTo>
                <a:cubicBezTo>
                  <a:pt x="74" y="118"/>
                  <a:pt x="47" y="107"/>
                  <a:pt x="47" y="94"/>
                </a:cubicBezTo>
                <a:cubicBezTo>
                  <a:pt x="49" y="65"/>
                  <a:pt x="49" y="65"/>
                  <a:pt x="49" y="65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2"/>
                  <a:pt x="105" y="82"/>
                  <a:pt x="106" y="82"/>
                </a:cubicBezTo>
                <a:cubicBezTo>
                  <a:pt x="108" y="82"/>
                  <a:pt x="109" y="82"/>
                  <a:pt x="111" y="82"/>
                </a:cubicBezTo>
                <a:cubicBezTo>
                  <a:pt x="164" y="65"/>
                  <a:pt x="164" y="65"/>
                  <a:pt x="164" y="65"/>
                </a:cubicBezTo>
                <a:lnTo>
                  <a:pt x="166" y="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779591-5B71-4426-8BAB-464EC019C311}"/>
              </a:ext>
            </a:extLst>
          </p:cNvPr>
          <p:cNvSpPr/>
          <p:nvPr/>
        </p:nvSpPr>
        <p:spPr>
          <a:xfrm>
            <a:off x="1356521" y="556399"/>
            <a:ext cx="8973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  <a:cs typeface="Arial Unicode MS"/>
              </a:rPr>
              <a:t>GENDER GAP MANAGED THROUGH CR PROGRAMS</a:t>
            </a:r>
          </a:p>
        </p:txBody>
      </p:sp>
      <p:sp>
        <p:nvSpPr>
          <p:cNvPr id="46" name="Oval 1161">
            <a:extLst>
              <a:ext uri="{FF2B5EF4-FFF2-40B4-BE49-F238E27FC236}">
                <a16:creationId xmlns:a16="http://schemas.microsoft.com/office/drawing/2014/main" id="{E5B6EBCD-F025-4487-AB3D-7B91C864A6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9068" y="5772307"/>
            <a:ext cx="621507" cy="577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Freeform 312">
            <a:extLst>
              <a:ext uri="{FF2B5EF4-FFF2-40B4-BE49-F238E27FC236}">
                <a16:creationId xmlns:a16="http://schemas.microsoft.com/office/drawing/2014/main" id="{836A8E8E-B8B1-4AE3-A649-045E853FAA3C}"/>
              </a:ext>
            </a:extLst>
          </p:cNvPr>
          <p:cNvSpPr>
            <a:spLocks noEditPoints="1"/>
          </p:cNvSpPr>
          <p:nvPr/>
        </p:nvSpPr>
        <p:spPr bwMode="auto">
          <a:xfrm>
            <a:off x="3875415" y="5895567"/>
            <a:ext cx="507255" cy="344230"/>
          </a:xfrm>
          <a:custGeom>
            <a:avLst/>
            <a:gdLst>
              <a:gd name="T0" fmla="*/ 211 w 213"/>
              <a:gd name="T1" fmla="*/ 38 h 142"/>
              <a:gd name="T2" fmla="*/ 107 w 213"/>
              <a:gd name="T3" fmla="*/ 70 h 142"/>
              <a:gd name="T4" fmla="*/ 106 w 213"/>
              <a:gd name="T5" fmla="*/ 71 h 142"/>
              <a:gd name="T6" fmla="*/ 105 w 213"/>
              <a:gd name="T7" fmla="*/ 70 h 142"/>
              <a:gd name="T8" fmla="*/ 45 w 213"/>
              <a:gd name="T9" fmla="*/ 51 h 142"/>
              <a:gd name="T10" fmla="*/ 36 w 213"/>
              <a:gd name="T11" fmla="*/ 78 h 142"/>
              <a:gd name="T12" fmla="*/ 41 w 213"/>
              <a:gd name="T13" fmla="*/ 88 h 142"/>
              <a:gd name="T14" fmla="*/ 36 w 213"/>
              <a:gd name="T15" fmla="*/ 98 h 142"/>
              <a:gd name="T16" fmla="*/ 41 w 213"/>
              <a:gd name="T17" fmla="*/ 138 h 142"/>
              <a:gd name="T18" fmla="*/ 41 w 213"/>
              <a:gd name="T19" fmla="*/ 141 h 142"/>
              <a:gd name="T20" fmla="*/ 38 w 213"/>
              <a:gd name="T21" fmla="*/ 142 h 142"/>
              <a:gd name="T22" fmla="*/ 21 w 213"/>
              <a:gd name="T23" fmla="*/ 142 h 142"/>
              <a:gd name="T24" fmla="*/ 18 w 213"/>
              <a:gd name="T25" fmla="*/ 141 h 142"/>
              <a:gd name="T26" fmla="*/ 18 w 213"/>
              <a:gd name="T27" fmla="*/ 138 h 142"/>
              <a:gd name="T28" fmla="*/ 23 w 213"/>
              <a:gd name="T29" fmla="*/ 98 h 142"/>
              <a:gd name="T30" fmla="*/ 18 w 213"/>
              <a:gd name="T31" fmla="*/ 88 h 142"/>
              <a:gd name="T32" fmla="*/ 24 w 213"/>
              <a:gd name="T33" fmla="*/ 78 h 142"/>
              <a:gd name="T34" fmla="*/ 33 w 213"/>
              <a:gd name="T35" fmla="*/ 48 h 142"/>
              <a:gd name="T36" fmla="*/ 2 w 213"/>
              <a:gd name="T37" fmla="*/ 38 h 142"/>
              <a:gd name="T38" fmla="*/ 0 w 213"/>
              <a:gd name="T39" fmla="*/ 35 h 142"/>
              <a:gd name="T40" fmla="*/ 2 w 213"/>
              <a:gd name="T41" fmla="*/ 32 h 142"/>
              <a:gd name="T42" fmla="*/ 105 w 213"/>
              <a:gd name="T43" fmla="*/ 0 h 142"/>
              <a:gd name="T44" fmla="*/ 106 w 213"/>
              <a:gd name="T45" fmla="*/ 0 h 142"/>
              <a:gd name="T46" fmla="*/ 107 w 213"/>
              <a:gd name="T47" fmla="*/ 0 h 142"/>
              <a:gd name="T48" fmla="*/ 211 w 213"/>
              <a:gd name="T49" fmla="*/ 32 h 142"/>
              <a:gd name="T50" fmla="*/ 213 w 213"/>
              <a:gd name="T51" fmla="*/ 35 h 142"/>
              <a:gd name="T52" fmla="*/ 211 w 213"/>
              <a:gd name="T53" fmla="*/ 38 h 142"/>
              <a:gd name="T54" fmla="*/ 166 w 213"/>
              <a:gd name="T55" fmla="*/ 94 h 142"/>
              <a:gd name="T56" fmla="*/ 106 w 213"/>
              <a:gd name="T57" fmla="*/ 118 h 142"/>
              <a:gd name="T58" fmla="*/ 47 w 213"/>
              <a:gd name="T59" fmla="*/ 94 h 142"/>
              <a:gd name="T60" fmla="*/ 49 w 213"/>
              <a:gd name="T61" fmla="*/ 65 h 142"/>
              <a:gd name="T62" fmla="*/ 102 w 213"/>
              <a:gd name="T63" fmla="*/ 82 h 142"/>
              <a:gd name="T64" fmla="*/ 106 w 213"/>
              <a:gd name="T65" fmla="*/ 82 h 142"/>
              <a:gd name="T66" fmla="*/ 111 w 213"/>
              <a:gd name="T67" fmla="*/ 82 h 142"/>
              <a:gd name="T68" fmla="*/ 164 w 213"/>
              <a:gd name="T69" fmla="*/ 65 h 142"/>
              <a:gd name="T70" fmla="*/ 166 w 213"/>
              <a:gd name="T71" fmla="*/ 9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3" h="142">
                <a:moveTo>
                  <a:pt x="211" y="38"/>
                </a:moveTo>
                <a:cubicBezTo>
                  <a:pt x="107" y="70"/>
                  <a:pt x="107" y="70"/>
                  <a:pt x="107" y="70"/>
                </a:cubicBezTo>
                <a:cubicBezTo>
                  <a:pt x="107" y="71"/>
                  <a:pt x="107" y="71"/>
                  <a:pt x="106" y="71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45" y="51"/>
                  <a:pt x="45" y="51"/>
                  <a:pt x="45" y="51"/>
                </a:cubicBezTo>
                <a:cubicBezTo>
                  <a:pt x="40" y="56"/>
                  <a:pt x="36" y="66"/>
                  <a:pt x="36" y="78"/>
                </a:cubicBezTo>
                <a:cubicBezTo>
                  <a:pt x="39" y="80"/>
                  <a:pt x="41" y="84"/>
                  <a:pt x="41" y="88"/>
                </a:cubicBezTo>
                <a:cubicBezTo>
                  <a:pt x="41" y="92"/>
                  <a:pt x="39" y="96"/>
                  <a:pt x="36" y="98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39"/>
                  <a:pt x="41" y="140"/>
                  <a:pt x="41" y="141"/>
                </a:cubicBezTo>
                <a:cubicBezTo>
                  <a:pt x="40" y="141"/>
                  <a:pt x="39" y="142"/>
                  <a:pt x="38" y="142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20" y="142"/>
                  <a:pt x="19" y="141"/>
                  <a:pt x="18" y="141"/>
                </a:cubicBezTo>
                <a:cubicBezTo>
                  <a:pt x="18" y="140"/>
                  <a:pt x="18" y="139"/>
                  <a:pt x="18" y="138"/>
                </a:cubicBezTo>
                <a:cubicBezTo>
                  <a:pt x="23" y="98"/>
                  <a:pt x="23" y="98"/>
                  <a:pt x="23" y="98"/>
                </a:cubicBezTo>
                <a:cubicBezTo>
                  <a:pt x="20" y="96"/>
                  <a:pt x="18" y="92"/>
                  <a:pt x="18" y="88"/>
                </a:cubicBezTo>
                <a:cubicBezTo>
                  <a:pt x="18" y="84"/>
                  <a:pt x="20" y="80"/>
                  <a:pt x="24" y="78"/>
                </a:cubicBezTo>
                <a:cubicBezTo>
                  <a:pt x="24" y="67"/>
                  <a:pt x="27" y="56"/>
                  <a:pt x="33" y="4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6"/>
                  <a:pt x="0" y="35"/>
                </a:cubicBezTo>
                <a:cubicBezTo>
                  <a:pt x="0" y="34"/>
                  <a:pt x="1" y="33"/>
                  <a:pt x="2" y="3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2" y="33"/>
                  <a:pt x="213" y="34"/>
                  <a:pt x="213" y="35"/>
                </a:cubicBezTo>
                <a:cubicBezTo>
                  <a:pt x="213" y="36"/>
                  <a:pt x="212" y="38"/>
                  <a:pt x="211" y="38"/>
                </a:cubicBezTo>
                <a:close/>
                <a:moveTo>
                  <a:pt x="166" y="94"/>
                </a:moveTo>
                <a:cubicBezTo>
                  <a:pt x="166" y="107"/>
                  <a:pt x="139" y="118"/>
                  <a:pt x="106" y="118"/>
                </a:cubicBezTo>
                <a:cubicBezTo>
                  <a:pt x="74" y="118"/>
                  <a:pt x="47" y="107"/>
                  <a:pt x="47" y="94"/>
                </a:cubicBezTo>
                <a:cubicBezTo>
                  <a:pt x="49" y="65"/>
                  <a:pt x="49" y="65"/>
                  <a:pt x="49" y="65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3" y="82"/>
                  <a:pt x="105" y="82"/>
                  <a:pt x="106" y="82"/>
                </a:cubicBezTo>
                <a:cubicBezTo>
                  <a:pt x="108" y="82"/>
                  <a:pt x="109" y="82"/>
                  <a:pt x="111" y="82"/>
                </a:cubicBezTo>
                <a:cubicBezTo>
                  <a:pt x="164" y="65"/>
                  <a:pt x="164" y="65"/>
                  <a:pt x="164" y="65"/>
                </a:cubicBezTo>
                <a:lnTo>
                  <a:pt x="166" y="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6219C7-9DEA-4071-B9DF-682FF3173E43}"/>
              </a:ext>
            </a:extLst>
          </p:cNvPr>
          <p:cNvSpPr txBox="1">
            <a:spLocks/>
          </p:cNvSpPr>
          <p:nvPr/>
        </p:nvSpPr>
        <p:spPr>
          <a:xfrm flipH="1">
            <a:off x="4496922" y="5827790"/>
            <a:ext cx="1683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 SMART SCHOOLS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B5C722-50E7-4776-9915-BAC37F891378}"/>
              </a:ext>
            </a:extLst>
          </p:cNvPr>
          <p:cNvGrpSpPr/>
          <p:nvPr/>
        </p:nvGrpSpPr>
        <p:grpSpPr>
          <a:xfrm flipH="1">
            <a:off x="3688584" y="3991985"/>
            <a:ext cx="619791" cy="574675"/>
            <a:chOff x="2090739" y="1889125"/>
            <a:chExt cx="573088" cy="574675"/>
          </a:xfrm>
        </p:grpSpPr>
        <p:sp>
          <p:nvSpPr>
            <p:cNvPr id="50" name="Oval 1159">
              <a:extLst>
                <a:ext uri="{FF2B5EF4-FFF2-40B4-BE49-F238E27FC236}">
                  <a16:creationId xmlns:a16="http://schemas.microsoft.com/office/drawing/2014/main" id="{1B75A9A6-0F48-49C3-837E-F8713ED2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9" y="1889125"/>
              <a:ext cx="573088" cy="5746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51" name="Freeform 1160">
              <a:extLst>
                <a:ext uri="{FF2B5EF4-FFF2-40B4-BE49-F238E27FC236}">
                  <a16:creationId xmlns:a16="http://schemas.microsoft.com/office/drawing/2014/main" id="{FCC5D7E6-83CE-4FC8-849D-3941E7AF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2003425"/>
              <a:ext cx="246063" cy="358775"/>
            </a:xfrm>
            <a:custGeom>
              <a:avLst/>
              <a:gdLst>
                <a:gd name="T0" fmla="*/ 22 w 78"/>
                <a:gd name="T1" fmla="*/ 98 h 113"/>
                <a:gd name="T2" fmla="*/ 23 w 78"/>
                <a:gd name="T3" fmla="*/ 104 h 113"/>
                <a:gd name="T4" fmla="*/ 28 w 78"/>
                <a:gd name="T5" fmla="*/ 107 h 113"/>
                <a:gd name="T6" fmla="*/ 29 w 78"/>
                <a:gd name="T7" fmla="*/ 110 h 113"/>
                <a:gd name="T8" fmla="*/ 39 w 78"/>
                <a:gd name="T9" fmla="*/ 113 h 113"/>
                <a:gd name="T10" fmla="*/ 48 w 78"/>
                <a:gd name="T11" fmla="*/ 110 h 113"/>
                <a:gd name="T12" fmla="*/ 49 w 78"/>
                <a:gd name="T13" fmla="*/ 107 h 113"/>
                <a:gd name="T14" fmla="*/ 54 w 78"/>
                <a:gd name="T15" fmla="*/ 104 h 113"/>
                <a:gd name="T16" fmla="*/ 55 w 78"/>
                <a:gd name="T17" fmla="*/ 98 h 113"/>
                <a:gd name="T18" fmla="*/ 39 w 78"/>
                <a:gd name="T19" fmla="*/ 100 h 113"/>
                <a:gd name="T20" fmla="*/ 22 w 78"/>
                <a:gd name="T21" fmla="*/ 98 h 113"/>
                <a:gd name="T22" fmla="*/ 21 w 78"/>
                <a:gd name="T23" fmla="*/ 87 h 113"/>
                <a:gd name="T24" fmla="*/ 21 w 78"/>
                <a:gd name="T25" fmla="*/ 92 h 113"/>
                <a:gd name="T26" fmla="*/ 39 w 78"/>
                <a:gd name="T27" fmla="*/ 96 h 113"/>
                <a:gd name="T28" fmla="*/ 56 w 78"/>
                <a:gd name="T29" fmla="*/ 93 h 113"/>
                <a:gd name="T30" fmla="*/ 57 w 78"/>
                <a:gd name="T31" fmla="*/ 87 h 113"/>
                <a:gd name="T32" fmla="*/ 39 w 78"/>
                <a:gd name="T33" fmla="*/ 90 h 113"/>
                <a:gd name="T34" fmla="*/ 21 w 78"/>
                <a:gd name="T35" fmla="*/ 87 h 113"/>
                <a:gd name="T36" fmla="*/ 47 w 78"/>
                <a:gd name="T37" fmla="*/ 53 h 113"/>
                <a:gd name="T38" fmla="*/ 39 w 78"/>
                <a:gd name="T39" fmla="*/ 37 h 113"/>
                <a:gd name="T40" fmla="*/ 30 w 78"/>
                <a:gd name="T41" fmla="*/ 53 h 113"/>
                <a:gd name="T42" fmla="*/ 26 w 78"/>
                <a:gd name="T43" fmla="*/ 45 h 113"/>
                <a:gd name="T44" fmla="*/ 21 w 78"/>
                <a:gd name="T45" fmla="*/ 48 h 113"/>
                <a:gd name="T46" fmla="*/ 30 w 78"/>
                <a:gd name="T47" fmla="*/ 66 h 113"/>
                <a:gd name="T48" fmla="*/ 39 w 78"/>
                <a:gd name="T49" fmla="*/ 50 h 113"/>
                <a:gd name="T50" fmla="*/ 48 w 78"/>
                <a:gd name="T51" fmla="*/ 66 h 113"/>
                <a:gd name="T52" fmla="*/ 56 w 78"/>
                <a:gd name="T53" fmla="*/ 48 h 113"/>
                <a:gd name="T54" fmla="*/ 51 w 78"/>
                <a:gd name="T55" fmla="*/ 45 h 113"/>
                <a:gd name="T56" fmla="*/ 47 w 78"/>
                <a:gd name="T57" fmla="*/ 53 h 113"/>
                <a:gd name="T58" fmla="*/ 39 w 78"/>
                <a:gd name="T59" fmla="*/ 0 h 113"/>
                <a:gd name="T60" fmla="*/ 0 w 78"/>
                <a:gd name="T61" fmla="*/ 39 h 113"/>
                <a:gd name="T62" fmla="*/ 18 w 78"/>
                <a:gd name="T63" fmla="*/ 72 h 113"/>
                <a:gd name="T64" fmla="*/ 20 w 78"/>
                <a:gd name="T65" fmla="*/ 82 h 113"/>
                <a:gd name="T66" fmla="*/ 39 w 78"/>
                <a:gd name="T67" fmla="*/ 85 h 113"/>
                <a:gd name="T68" fmla="*/ 57 w 78"/>
                <a:gd name="T69" fmla="*/ 82 h 113"/>
                <a:gd name="T70" fmla="*/ 59 w 78"/>
                <a:gd name="T71" fmla="*/ 72 h 113"/>
                <a:gd name="T72" fmla="*/ 78 w 78"/>
                <a:gd name="T73" fmla="*/ 39 h 113"/>
                <a:gd name="T74" fmla="*/ 39 w 78"/>
                <a:gd name="T75" fmla="*/ 0 h 113"/>
                <a:gd name="T76" fmla="*/ 53 w 78"/>
                <a:gd name="T77" fmla="*/ 67 h 113"/>
                <a:gd name="T78" fmla="*/ 52 w 78"/>
                <a:gd name="T79" fmla="*/ 76 h 113"/>
                <a:gd name="T80" fmla="*/ 39 w 78"/>
                <a:gd name="T81" fmla="*/ 78 h 113"/>
                <a:gd name="T82" fmla="*/ 25 w 78"/>
                <a:gd name="T83" fmla="*/ 76 h 113"/>
                <a:gd name="T84" fmla="*/ 24 w 78"/>
                <a:gd name="T85" fmla="*/ 67 h 113"/>
                <a:gd name="T86" fmla="*/ 7 w 78"/>
                <a:gd name="T87" fmla="*/ 39 h 113"/>
                <a:gd name="T88" fmla="*/ 39 w 78"/>
                <a:gd name="T89" fmla="*/ 6 h 113"/>
                <a:gd name="T90" fmla="*/ 71 w 78"/>
                <a:gd name="T91" fmla="*/ 39 h 113"/>
                <a:gd name="T92" fmla="*/ 53 w 78"/>
                <a:gd name="T93" fmla="*/ 67 h 113"/>
                <a:gd name="T94" fmla="*/ 39 w 78"/>
                <a:gd name="T95" fmla="*/ 16 h 113"/>
                <a:gd name="T96" fmla="*/ 41 w 78"/>
                <a:gd name="T97" fmla="*/ 14 h 113"/>
                <a:gd name="T98" fmla="*/ 39 w 78"/>
                <a:gd name="T99" fmla="*/ 11 h 113"/>
                <a:gd name="T100" fmla="*/ 12 w 78"/>
                <a:gd name="T101" fmla="*/ 39 h 113"/>
                <a:gd name="T102" fmla="*/ 14 w 78"/>
                <a:gd name="T103" fmla="*/ 41 h 113"/>
                <a:gd name="T104" fmla="*/ 16 w 78"/>
                <a:gd name="T105" fmla="*/ 39 h 113"/>
                <a:gd name="T106" fmla="*/ 39 w 78"/>
                <a:gd name="T107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3">
                  <a:moveTo>
                    <a:pt x="22" y="98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4" y="105"/>
                    <a:pt x="28" y="10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31" y="113"/>
                    <a:pt x="39" y="113"/>
                  </a:cubicBezTo>
                  <a:cubicBezTo>
                    <a:pt x="46" y="113"/>
                    <a:pt x="48" y="110"/>
                    <a:pt x="48" y="110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0" y="99"/>
                    <a:pt x="44" y="100"/>
                    <a:pt x="39" y="100"/>
                  </a:cubicBezTo>
                  <a:cubicBezTo>
                    <a:pt x="33" y="100"/>
                    <a:pt x="27" y="99"/>
                    <a:pt x="22" y="98"/>
                  </a:cubicBezTo>
                  <a:close/>
                  <a:moveTo>
                    <a:pt x="21" y="87"/>
                  </a:moveTo>
                  <a:cubicBezTo>
                    <a:pt x="21" y="92"/>
                    <a:pt x="21" y="92"/>
                    <a:pt x="21" y="92"/>
                  </a:cubicBezTo>
                  <a:cubicBezTo>
                    <a:pt x="27" y="95"/>
                    <a:pt x="32" y="96"/>
                    <a:pt x="39" y="96"/>
                  </a:cubicBezTo>
                  <a:cubicBezTo>
                    <a:pt x="45" y="96"/>
                    <a:pt x="51" y="95"/>
                    <a:pt x="56" y="93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1" y="89"/>
                    <a:pt x="45" y="90"/>
                    <a:pt x="39" y="90"/>
                  </a:cubicBezTo>
                  <a:cubicBezTo>
                    <a:pt x="32" y="90"/>
                    <a:pt x="26" y="89"/>
                    <a:pt x="21" y="87"/>
                  </a:cubicBezTo>
                  <a:close/>
                  <a:moveTo>
                    <a:pt x="47" y="53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1" y="45"/>
                    <a:pt x="51" y="45"/>
                    <a:pt x="51" y="45"/>
                  </a:cubicBezTo>
                  <a:lnTo>
                    <a:pt x="47" y="53"/>
                  </a:lnTo>
                  <a:close/>
                  <a:moveTo>
                    <a:pt x="39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53"/>
                    <a:pt x="7" y="65"/>
                    <a:pt x="18" y="7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5" y="84"/>
                    <a:pt x="32" y="85"/>
                    <a:pt x="39" y="85"/>
                  </a:cubicBezTo>
                  <a:cubicBezTo>
                    <a:pt x="45" y="85"/>
                    <a:pt x="52" y="84"/>
                    <a:pt x="57" y="8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70" y="65"/>
                    <a:pt x="78" y="53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53" y="67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48" y="78"/>
                    <a:pt x="39" y="78"/>
                  </a:cubicBezTo>
                  <a:cubicBezTo>
                    <a:pt x="29" y="78"/>
                    <a:pt x="25" y="76"/>
                    <a:pt x="25" y="7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14" y="62"/>
                    <a:pt x="7" y="51"/>
                    <a:pt x="7" y="39"/>
                  </a:cubicBezTo>
                  <a:cubicBezTo>
                    <a:pt x="7" y="21"/>
                    <a:pt x="21" y="6"/>
                    <a:pt x="39" y="6"/>
                  </a:cubicBezTo>
                  <a:cubicBezTo>
                    <a:pt x="56" y="6"/>
                    <a:pt x="71" y="21"/>
                    <a:pt x="71" y="39"/>
                  </a:cubicBezTo>
                  <a:cubicBezTo>
                    <a:pt x="71" y="51"/>
                    <a:pt x="63" y="62"/>
                    <a:pt x="53" y="67"/>
                  </a:cubicBezTo>
                  <a:close/>
                  <a:moveTo>
                    <a:pt x="39" y="16"/>
                  </a:moveTo>
                  <a:cubicBezTo>
                    <a:pt x="40" y="16"/>
                    <a:pt x="41" y="15"/>
                    <a:pt x="41" y="14"/>
                  </a:cubicBezTo>
                  <a:cubicBezTo>
                    <a:pt x="41" y="12"/>
                    <a:pt x="40" y="11"/>
                    <a:pt x="39" y="11"/>
                  </a:cubicBezTo>
                  <a:cubicBezTo>
                    <a:pt x="24" y="11"/>
                    <a:pt x="12" y="24"/>
                    <a:pt x="12" y="39"/>
                  </a:cubicBezTo>
                  <a:cubicBezTo>
                    <a:pt x="12" y="40"/>
                    <a:pt x="12" y="41"/>
                    <a:pt x="14" y="41"/>
                  </a:cubicBezTo>
                  <a:cubicBezTo>
                    <a:pt x="15" y="41"/>
                    <a:pt x="16" y="40"/>
                    <a:pt x="16" y="39"/>
                  </a:cubicBezTo>
                  <a:cubicBezTo>
                    <a:pt x="16" y="26"/>
                    <a:pt x="26" y="16"/>
                    <a:pt x="3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C3A3556-95C8-499E-A673-E56C348CC92E}"/>
              </a:ext>
            </a:extLst>
          </p:cNvPr>
          <p:cNvSpPr txBox="1">
            <a:spLocks/>
          </p:cNvSpPr>
          <p:nvPr/>
        </p:nvSpPr>
        <p:spPr>
          <a:xfrm flipH="1">
            <a:off x="4348397" y="4059005"/>
            <a:ext cx="21286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JAZZ-NIC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Lato"/>
              </a:rPr>
              <a:t>STARTUP INCUBATION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53" name="Picture 2" descr="PTA-Logo - LEAP Pakistan">
            <a:extLst>
              <a:ext uri="{FF2B5EF4-FFF2-40B4-BE49-F238E27FC236}">
                <a16:creationId xmlns:a16="http://schemas.microsoft.com/office/drawing/2014/main" id="{7322912A-1CFC-0D49-865D-7403AD4F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09" y="111401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1603" y="1498395"/>
            <a:ext cx="10371605" cy="1706454"/>
            <a:chOff x="921603" y="1746969"/>
            <a:chExt cx="10371605" cy="1706454"/>
          </a:xfrm>
        </p:grpSpPr>
        <p:grpSp>
          <p:nvGrpSpPr>
            <p:cNvPr id="6" name="Group 5"/>
            <p:cNvGrpSpPr/>
            <p:nvPr/>
          </p:nvGrpSpPr>
          <p:grpSpPr>
            <a:xfrm>
              <a:off x="4679487" y="1756804"/>
              <a:ext cx="2855837" cy="1513502"/>
              <a:chOff x="3704566" y="1746969"/>
              <a:chExt cx="2855837" cy="151350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1E920A7-C2FA-E34A-A6F5-C87B8D15E093}"/>
                  </a:ext>
                </a:extLst>
              </p:cNvPr>
              <p:cNvSpPr/>
              <p:nvPr/>
            </p:nvSpPr>
            <p:spPr>
              <a:xfrm>
                <a:off x="3704566" y="1746969"/>
                <a:ext cx="2855837" cy="6463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Program Manager</a:t>
                </a:r>
              </a:p>
            </p:txBody>
          </p:sp>
          <p:pic>
            <p:nvPicPr>
              <p:cNvPr id="27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718" y="2536813"/>
                <a:ext cx="1853533" cy="7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921603" y="1746969"/>
              <a:ext cx="2862469" cy="1619871"/>
              <a:chOff x="634732" y="1746969"/>
              <a:chExt cx="2862469" cy="161987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634732" y="1746969"/>
                <a:ext cx="2862469" cy="62753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Program Sponsor</a:t>
                </a:r>
              </a:p>
            </p:txBody>
          </p:sp>
          <p:pic>
            <p:nvPicPr>
              <p:cNvPr id="28" name="Picture 2" descr="Image result for jazz logo 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237" y="2430444"/>
                <a:ext cx="923459" cy="936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430739" y="1756804"/>
              <a:ext cx="2862469" cy="1696619"/>
              <a:chOff x="6796995" y="1756804"/>
              <a:chExt cx="2862469" cy="169661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796995" y="1756804"/>
                <a:ext cx="2862469" cy="62753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Program Partner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206598" y="2369658"/>
                <a:ext cx="2028119" cy="1083765"/>
                <a:chOff x="8165042" y="1855567"/>
                <a:chExt cx="2150689" cy="1151984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4376" y="1855567"/>
                  <a:ext cx="915144" cy="1081207"/>
                </a:xfrm>
                <a:prstGeom prst="rect">
                  <a:avLst/>
                </a:prstGeom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8165042" y="2745831"/>
                  <a:ext cx="2150689" cy="261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Federal Directorate of Education</a:t>
                  </a:r>
                </a:p>
              </p:txBody>
            </p:sp>
          </p:grp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53C6527-8BCF-4BEF-95E3-6F9CC3BCE8CC}"/>
              </a:ext>
            </a:extLst>
          </p:cNvPr>
          <p:cNvSpPr/>
          <p:nvPr/>
        </p:nvSpPr>
        <p:spPr>
          <a:xfrm>
            <a:off x="1356521" y="556399"/>
            <a:ext cx="4485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  <a:cs typeface="Arial Unicode MS"/>
              </a:rPr>
              <a:t>1. JAZZ SMART SCHOOLS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E0C9B-BA65-44CB-B60E-F3C132D25548}"/>
              </a:ext>
            </a:extLst>
          </p:cNvPr>
          <p:cNvSpPr/>
          <p:nvPr/>
        </p:nvSpPr>
        <p:spPr>
          <a:xfrm>
            <a:off x="2250264" y="4021744"/>
            <a:ext cx="2862469" cy="721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Female High Schools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76EBD-1988-4E99-8730-5A86EB934C1C}"/>
              </a:ext>
            </a:extLst>
          </p:cNvPr>
          <p:cNvSpPr/>
          <p:nvPr/>
        </p:nvSpPr>
        <p:spPr>
          <a:xfrm>
            <a:off x="5351367" y="4021744"/>
            <a:ext cx="2862469" cy="721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Female Teachers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2D7730-3AFF-4715-BB4F-804423D3FDD3}"/>
              </a:ext>
            </a:extLst>
          </p:cNvPr>
          <p:cNvSpPr/>
          <p:nvPr/>
        </p:nvSpPr>
        <p:spPr>
          <a:xfrm>
            <a:off x="8430739" y="4021744"/>
            <a:ext cx="2862469" cy="721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20,000 Female Students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A965C7-9C3A-47B9-8588-6BA92B46174D}"/>
              </a:ext>
            </a:extLst>
          </p:cNvPr>
          <p:cNvSpPr/>
          <p:nvPr/>
        </p:nvSpPr>
        <p:spPr>
          <a:xfrm>
            <a:off x="2250264" y="5052684"/>
            <a:ext cx="2862469" cy="7214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Female High Schools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17152E-5A62-4C02-BFA0-D095987A993B}"/>
              </a:ext>
            </a:extLst>
          </p:cNvPr>
          <p:cNvSpPr/>
          <p:nvPr/>
        </p:nvSpPr>
        <p:spPr>
          <a:xfrm>
            <a:off x="5351367" y="5052684"/>
            <a:ext cx="2862469" cy="7214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1,046 Female Teachers &amp; Principals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281753-5299-4FB2-A822-B12309D75B98}"/>
              </a:ext>
            </a:extLst>
          </p:cNvPr>
          <p:cNvSpPr/>
          <p:nvPr/>
        </p:nvSpPr>
        <p:spPr>
          <a:xfrm>
            <a:off x="8430739" y="5052684"/>
            <a:ext cx="2862469" cy="7214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38,453 Female Students 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2D544E12-D03D-46DD-B731-37A8B8EAB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03" y="4081488"/>
            <a:ext cx="142492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Planned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Beneficiaries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5C93FDDB-F25A-4E8F-AF49-25446721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03" y="5082556"/>
            <a:ext cx="142492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64D6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Actual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Beneficiaries</a:t>
            </a:r>
          </a:p>
        </p:txBody>
      </p:sp>
      <p:pic>
        <p:nvPicPr>
          <p:cNvPr id="31" name="Picture 2" descr="PTA-Logo - LEAP Pakistan">
            <a:extLst>
              <a:ext uri="{FF2B5EF4-FFF2-40B4-BE49-F238E27FC236}">
                <a16:creationId xmlns:a16="http://schemas.microsoft.com/office/drawing/2014/main" id="{D72598A7-FFBD-2245-9BED-725B9F74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445" y="110897"/>
            <a:ext cx="2121408" cy="11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6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3346" y="-1677033"/>
            <a:ext cx="1804953" cy="54120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9FCB1D-5703-4CEE-9CB9-7700CC36B94B}"/>
              </a:ext>
            </a:extLst>
          </p:cNvPr>
          <p:cNvSpPr/>
          <p:nvPr/>
        </p:nvSpPr>
        <p:spPr>
          <a:xfrm>
            <a:off x="1356521" y="556399"/>
            <a:ext cx="383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  <a:cs typeface="Arial Unicode MS"/>
              </a:rPr>
              <a:t>2. JAZZ-TCF ED-TECH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B738FA-FA5F-4CD1-BA09-12BF05F1C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9" y="1028997"/>
            <a:ext cx="10359936" cy="5826734"/>
          </a:xfrm>
          <a:prstGeom prst="rect">
            <a:avLst/>
          </a:prstGeom>
        </p:spPr>
      </p:pic>
      <p:pic>
        <p:nvPicPr>
          <p:cNvPr id="5" name="Picture 2" descr="PTA-Logo - LEAP Pakistan">
            <a:extLst>
              <a:ext uri="{FF2B5EF4-FFF2-40B4-BE49-F238E27FC236}">
                <a16:creationId xmlns:a16="http://schemas.microsoft.com/office/drawing/2014/main" id="{64DCDB1A-FBEA-D24F-8AC8-990EA713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27" y="91089"/>
            <a:ext cx="2121408" cy="11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9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14" name="Google Shape;89;p15"/>
          <p:cNvSpPr txBox="1">
            <a:spLocks/>
          </p:cNvSpPr>
          <p:nvPr/>
        </p:nvSpPr>
        <p:spPr>
          <a:xfrm>
            <a:off x="6096000" y="994677"/>
            <a:ext cx="5100768" cy="1109877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8"/>
            <a:r>
              <a:rPr lang="en-US" sz="4000" b="1" dirty="0">
                <a:solidFill>
                  <a:prstClr val="white"/>
                </a:solidFill>
                <a:latin typeface="+mj-lt"/>
                <a:cs typeface="Tahoma"/>
              </a:rPr>
              <a:t>Creating</a:t>
            </a:r>
            <a:r>
              <a:rPr lang="en-US" sz="3600" b="1" dirty="0">
                <a:solidFill>
                  <a:prstClr val="white"/>
                </a:solidFill>
                <a:latin typeface="+mj-lt"/>
                <a:cs typeface="Tahoma"/>
              </a:rPr>
              <a:t> Agents of Positive Change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183469" y="800246"/>
            <a:ext cx="452031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0" y="6735532"/>
            <a:ext cx="12192000" cy="198673"/>
            <a:chOff x="-4092024" y="5480953"/>
            <a:chExt cx="10321668" cy="209600"/>
          </a:xfrm>
        </p:grpSpPr>
        <p:sp>
          <p:nvSpPr>
            <p:cNvPr id="18" name="Rectangle 17"/>
            <p:cNvSpPr/>
            <p:nvPr/>
          </p:nvSpPr>
          <p:spPr>
            <a:xfrm>
              <a:off x="2789088" y="5481578"/>
              <a:ext cx="1720278" cy="208975"/>
            </a:xfrm>
            <a:prstGeom prst="rect">
              <a:avLst/>
            </a:prstGeom>
            <a:solidFill>
              <a:srgbClr val="5A8E3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09366" y="5481578"/>
              <a:ext cx="1720278" cy="208975"/>
            </a:xfrm>
            <a:prstGeom prst="rect">
              <a:avLst/>
            </a:prstGeom>
            <a:solidFill>
              <a:srgbClr val="FDC3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8810" y="5481578"/>
              <a:ext cx="1720278" cy="208975"/>
            </a:xfrm>
            <a:prstGeom prst="rect">
              <a:avLst/>
            </a:prstGeom>
            <a:solidFill>
              <a:srgbClr val="F1862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51468" y="5480953"/>
              <a:ext cx="1720278" cy="208975"/>
            </a:xfrm>
            <a:prstGeom prst="rect">
              <a:avLst/>
            </a:prstGeom>
            <a:solidFill>
              <a:srgbClr val="E6441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371746" y="5481578"/>
              <a:ext cx="1720278" cy="208975"/>
            </a:xfrm>
            <a:prstGeom prst="rect">
              <a:avLst/>
            </a:prstGeom>
            <a:solidFill>
              <a:srgbClr val="F1862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4092024" y="5480953"/>
              <a:ext cx="1720278" cy="208975"/>
            </a:xfrm>
            <a:prstGeom prst="rect">
              <a:avLst/>
            </a:prstGeom>
            <a:solidFill>
              <a:srgbClr val="588C3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6183469" y="2173172"/>
            <a:ext cx="452031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86B83-7B26-4BB4-8D17-6919EB0C46FE}"/>
              </a:ext>
            </a:extLst>
          </p:cNvPr>
          <p:cNvSpPr/>
          <p:nvPr/>
        </p:nvSpPr>
        <p:spPr>
          <a:xfrm>
            <a:off x="6183469" y="2555981"/>
            <a:ext cx="6009879" cy="104498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07" tIns="45718" rIns="274307" bIns="45718" rtlCol="0" anchor="ctr"/>
          <a:lstStyle/>
          <a:p>
            <a:pPr lvl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274,841</a:t>
            </a:r>
          </a:p>
          <a:p>
            <a:pPr lvl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Students across Pakistan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2E0C4B-F80C-4351-920A-C174FFF761D2}"/>
              </a:ext>
            </a:extLst>
          </p:cNvPr>
          <p:cNvSpPr/>
          <p:nvPr/>
        </p:nvSpPr>
        <p:spPr>
          <a:xfrm>
            <a:off x="6196169" y="5413241"/>
            <a:ext cx="3188732" cy="9400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07" tIns="45718" rIns="274307" bIns="45718" rtlCol="0" anchor="ctr"/>
          <a:lstStyle/>
          <a:p>
            <a:pPr lvl="1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1,200</a:t>
            </a:r>
          </a:p>
          <a:p>
            <a:pPr lvl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All-female faculty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6BA9E1-C2EB-4BB1-9C35-457AAB69BDDE}"/>
              </a:ext>
            </a:extLst>
          </p:cNvPr>
          <p:cNvSpPr/>
          <p:nvPr/>
        </p:nvSpPr>
        <p:spPr>
          <a:xfrm>
            <a:off x="6184501" y="3984611"/>
            <a:ext cx="4622800" cy="104498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07" tIns="45718" rIns="274307" bIns="45718" rtlCol="0" anchor="ctr"/>
          <a:lstStyle/>
          <a:p>
            <a:pPr lvl="1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1,687</a:t>
            </a:r>
          </a:p>
          <a:p>
            <a:pPr lvl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ahoma"/>
              </a:rPr>
              <a:t>Purpose-built school units</a:t>
            </a:r>
          </a:p>
        </p:txBody>
      </p:sp>
    </p:spTree>
    <p:extLst>
      <p:ext uri="{BB962C8B-B14F-4D97-AF65-F5344CB8AC3E}">
        <p14:creationId xmlns:p14="http://schemas.microsoft.com/office/powerpoint/2010/main" val="26661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PPT Edit 3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70000"/>
      </a:accent1>
      <a:accent2>
        <a:srgbClr val="9E0B0F"/>
      </a:accent2>
      <a:accent3>
        <a:srgbClr val="BA131A"/>
      </a:accent3>
      <a:accent4>
        <a:srgbClr val="FF1B22"/>
      </a:accent4>
      <a:accent5>
        <a:srgbClr val="FCAF17"/>
      </a:accent5>
      <a:accent6>
        <a:srgbClr val="FFDD00"/>
      </a:accent6>
      <a:hlink>
        <a:srgbClr val="CC9900"/>
      </a:hlink>
      <a:folHlink>
        <a:srgbClr val="96A9A9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zz PPT Template" id="{EA1216F4-79E4-432F-B47F-417773748A60}" vid="{82C149ED-8184-49C3-9EDF-676AEFAD5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Jazz PPT Template</Template>
  <TotalTime>2207</TotalTime>
  <Words>692</Words>
  <Application>Microsoft Office PowerPoint</Application>
  <PresentationFormat>Widescreen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Lato</vt:lpstr>
      <vt:lpstr>Lato Black</vt:lpstr>
      <vt:lpstr>Lato Heavy</vt:lpstr>
      <vt:lpstr>PPT Edit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 </vt:lpstr>
      <vt:lpstr>2022 COMITMENTS WITH PTA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Nayab Sadaf/CRA/ISB</dc:creator>
  <cp:lastModifiedBy>Nayab Sadaf/CRA/ISB</cp:lastModifiedBy>
  <cp:revision>242</cp:revision>
  <dcterms:created xsi:type="dcterms:W3CDTF">2018-03-05T12:37:15Z</dcterms:created>
  <dcterms:modified xsi:type="dcterms:W3CDTF">2022-02-21T14:48:32Z</dcterms:modified>
</cp:coreProperties>
</file>