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009" r:id="rId2"/>
    <p:sldId id="141169090" r:id="rId3"/>
    <p:sldId id="141169093" r:id="rId4"/>
    <p:sldId id="141169092" r:id="rId5"/>
    <p:sldId id="141169089" r:id="rId6"/>
    <p:sldId id="141169095" r:id="rId7"/>
    <p:sldId id="141169094" r:id="rId8"/>
    <p:sldId id="141169088" r:id="rId9"/>
    <p:sldId id="20110" r:id="rId10"/>
  </p:sldIdLst>
  <p:sldSz cx="12190413" cy="6858000"/>
  <p:notesSz cx="6797675" cy="992822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956">
          <p15:clr>
            <a:srgbClr val="A4A3A4"/>
          </p15:clr>
        </p15:guide>
        <p15:guide id="3" orient="horz" pos="3664">
          <p15:clr>
            <a:srgbClr val="A4A3A4"/>
          </p15:clr>
        </p15:guide>
        <p15:guide id="4" pos="340">
          <p15:clr>
            <a:srgbClr val="A4A3A4"/>
          </p15:clr>
        </p15:guide>
        <p15:guide id="5" pos="556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660">
          <p15:clr>
            <a:srgbClr val="A4A3A4"/>
          </p15:clr>
        </p15:guide>
        <p15:guide id="8" orient="horz" pos="952">
          <p15:clr>
            <a:srgbClr val="A4A3A4"/>
          </p15:clr>
        </p15:guide>
        <p15:guide id="9" pos="341">
          <p15:clr>
            <a:srgbClr val="A4A3A4"/>
          </p15:clr>
        </p15:guide>
        <p15:guide id="11" orient="horz" pos="406">
          <p15:clr>
            <a:srgbClr val="A4A3A4"/>
          </p15:clr>
        </p15:guide>
        <p15:guide id="12" orient="horz" pos="1248" userDrawn="1">
          <p15:clr>
            <a:srgbClr val="A4A3A4"/>
          </p15:clr>
        </p15:guide>
        <p15:guide id="13" pos="20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hde Nordhus Gry" initials="RNG" lastIdx="0" clrIdx="0"/>
  <p:cmAuthor id="1" name="Anam Abbas" initials="AA" lastIdx="1" clrIdx="1">
    <p:extLst>
      <p:ext uri="{19B8F6BF-5375-455C-9EA6-DF929625EA0E}">
        <p15:presenceInfo xmlns:p15="http://schemas.microsoft.com/office/powerpoint/2012/main" userId="S::anam.abbas@telenor.com.pk::226b68b8-f58b-4a8c-809f-ebb955d12dcc" providerId="AD"/>
      </p:ext>
    </p:extLst>
  </p:cmAuthor>
  <p:cmAuthor id="2" name="Saad Mustafa Warraich" initials="SMW" lastIdx="2" clrIdx="2">
    <p:extLst>
      <p:ext uri="{19B8F6BF-5375-455C-9EA6-DF929625EA0E}">
        <p15:presenceInfo xmlns:p15="http://schemas.microsoft.com/office/powerpoint/2012/main" userId="S::saad.waraich@telenor.com.pk::f6ddb17b-ed1d-4241-b69d-b24c0c93bc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D44"/>
    <a:srgbClr val="DD1367"/>
    <a:srgbClr val="C51A2D"/>
    <a:srgbClr val="19AAF8"/>
    <a:srgbClr val="FFFFFF"/>
    <a:srgbClr val="25C6FF"/>
    <a:srgbClr val="0683C7"/>
    <a:srgbClr val="0C1026"/>
    <a:srgbClr val="CB6600"/>
    <a:srgbClr val="045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6" autoAdjust="0"/>
    <p:restoredTop sz="95503" autoAdjust="0"/>
  </p:normalViewPr>
  <p:slideViewPr>
    <p:cSldViewPr snapToGrid="0" snapToObjects="1" showGuides="1">
      <p:cViewPr varScale="1">
        <p:scale>
          <a:sx n="67" d="100"/>
          <a:sy n="67" d="100"/>
        </p:scale>
        <p:origin x="892" y="32"/>
      </p:cViewPr>
      <p:guideLst>
        <p:guide orient="horz" pos="278"/>
        <p:guide orient="horz" pos="956"/>
        <p:guide orient="horz" pos="3664"/>
        <p:guide pos="340"/>
        <p:guide pos="5568"/>
        <p:guide pos="3840"/>
        <p:guide orient="horz" pos="3660"/>
        <p:guide orient="horz" pos="952"/>
        <p:guide pos="341"/>
        <p:guide orient="horz" pos="406"/>
        <p:guide orient="horz" pos="1248"/>
        <p:guide pos="2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"/>
          <p:cNvSpPr>
            <a:spLocks noGrp="1"/>
          </p:cNvSpPr>
          <p:nvPr>
            <p:ph type="ftr" sz="quarter" idx="2"/>
          </p:nvPr>
        </p:nvSpPr>
        <p:spPr bwMode="gray">
          <a:xfrm>
            <a:off x="0" y="9341912"/>
            <a:ext cx="4995667" cy="586313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3"/>
          </p:nvPr>
        </p:nvSpPr>
        <p:spPr bwMode="gray">
          <a:xfrm>
            <a:off x="5370342" y="9341912"/>
            <a:ext cx="1427333" cy="586313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5088" y="468313"/>
            <a:ext cx="6667500" cy="3751262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en-US" noProof="0" dirty="0"/>
          </a:p>
        </p:txBody>
      </p:sp>
      <p:sp>
        <p:nvSpPr>
          <p:cNvPr id="5" name="Note"/>
          <p:cNvSpPr>
            <a:spLocks noGrp="1"/>
          </p:cNvSpPr>
          <p:nvPr>
            <p:ph type="body" sz="quarter" idx="3"/>
          </p:nvPr>
        </p:nvSpPr>
        <p:spPr bwMode="gray">
          <a:xfrm>
            <a:off x="356833" y="4612325"/>
            <a:ext cx="6084008" cy="44168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"/>
          <p:cNvSpPr>
            <a:spLocks noGrp="1"/>
          </p:cNvSpPr>
          <p:nvPr>
            <p:ph type="ftr" sz="quarter" idx="4"/>
          </p:nvPr>
        </p:nvSpPr>
        <p:spPr bwMode="gray">
          <a:xfrm>
            <a:off x="0" y="9341912"/>
            <a:ext cx="4995667" cy="586313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r number"/>
          <p:cNvSpPr>
            <a:spLocks noGrp="1"/>
          </p:cNvSpPr>
          <p:nvPr>
            <p:ph type="sldNum" sz="quarter" idx="5"/>
          </p:nvPr>
        </p:nvSpPr>
        <p:spPr bwMode="gray">
          <a:xfrm>
            <a:off x="5370342" y="9341912"/>
            <a:ext cx="1427333" cy="586313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92DA5471-CC57-402A-9527-36A1D012F6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lnSpc>
        <a:spcPct val="90000"/>
      </a:lnSpc>
      <a:spcAft>
        <a:spcPts val="100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+mn-cs"/>
        <a:sym typeface="Verdana" panose="020B0604030504040204" pitchFamily="34" charset="0"/>
      </a:defRPr>
    </a:lvl1pPr>
    <a:lvl2pPr marL="360000" algn="l" defTabSz="914400" rtl="0" eaLnBrk="1" latinLnBrk="0" hangingPunct="1">
      <a:lnSpc>
        <a:spcPct val="90000"/>
      </a:lnSpc>
      <a:spcAft>
        <a:spcPts val="100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+mn-cs"/>
        <a:sym typeface="Verdana" panose="020B0604030504040204" pitchFamily="34" charset="0"/>
      </a:defRPr>
    </a:lvl2pPr>
    <a:lvl3pPr marL="720000" algn="l" defTabSz="914400" rtl="0" eaLnBrk="1" latinLnBrk="0" hangingPunct="1">
      <a:lnSpc>
        <a:spcPct val="90000"/>
      </a:lnSpc>
      <a:spcAft>
        <a:spcPts val="100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+mn-cs"/>
        <a:sym typeface="Verdana" panose="020B0604030504040204" pitchFamily="34" charset="0"/>
      </a:defRPr>
    </a:lvl3pPr>
    <a:lvl4pPr marL="1080000" algn="l" defTabSz="914400" rtl="0" eaLnBrk="1" latinLnBrk="0" hangingPunct="1">
      <a:lnSpc>
        <a:spcPct val="90000"/>
      </a:lnSpc>
      <a:spcAft>
        <a:spcPts val="100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+mn-cs"/>
        <a:sym typeface="Verdana" panose="020B0604030504040204" pitchFamily="34" charset="0"/>
      </a:defRPr>
    </a:lvl4pPr>
    <a:lvl5pPr marL="1440000" algn="l" defTabSz="914400" rtl="0" eaLnBrk="1" latinLnBrk="0" hangingPunct="1">
      <a:lnSpc>
        <a:spcPct val="90000"/>
      </a:lnSpc>
      <a:spcAft>
        <a:spcPts val="1000"/>
      </a:spcAft>
      <a:defRPr sz="11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088" y="468313"/>
            <a:ext cx="6667500" cy="375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50"/>
              <a:t>Presentation Title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A5471-CC57-402A-9527-36A1D012F698}" type="slidenum">
              <a:rPr lang="en-US" sz="1050" smtClean="0"/>
              <a:pPr/>
              <a:t>1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7329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0906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5748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2282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25070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66376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19633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483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7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F72F380-1D87-4371-B3E1-7735EB6A6B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5288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think-cell Slide" r:id="rId5" imgW="416" imgH="415" progId="TCLayout.ActiveDocument.1">
                  <p:embed/>
                </p:oleObj>
              </mc:Choice>
              <mc:Fallback>
                <p:oleObj name="think-cell Slide" r:id="rId5" imgW="416" imgH="41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F72F380-1D87-4371-B3E1-7735EB6A6B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A852A93-52FF-4192-B9B3-620200F0B2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 err="1">
              <a:latin typeface="Verdana" panose="020B0604030504040204" pitchFamily="34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540000" y="0"/>
            <a:ext cx="11109600" cy="3744000"/>
          </a:xfrm>
        </p:spPr>
        <p:txBody>
          <a:bodyPr bIns="360000" anchor="b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Verdana" panose="020B0604030504040204" pitchFamily="34" charset="0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3744000"/>
            <a:ext cx="11109600" cy="2059200"/>
          </a:xfrm>
        </p:spPr>
        <p:txBody>
          <a:bodyPr tIns="360000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AE5308-1FB7-42A8-BB2A-92BA9F3B5B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98" y="583990"/>
            <a:ext cx="1079086" cy="993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57168-68CB-41D0-A7B7-BA852ADAAA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82" y="6340545"/>
            <a:ext cx="1511939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6E440E1-3B3B-4CF1-A7E0-3AFB11D2B6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6863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think-cell Slide" r:id="rId5" imgW="416" imgH="415" progId="TCLayout.ActiveDocument.1">
                  <p:embed/>
                </p:oleObj>
              </mc:Choice>
              <mc:Fallback>
                <p:oleObj name="think-cell Slide" r:id="rId5" imgW="416" imgH="41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6E440E1-3B3B-4CF1-A7E0-3AFB11D2B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88C823-958B-4637-95F1-B28E62290A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 err="1">
              <a:latin typeface="Verdana" panose="020B0604030504040204" pitchFamily="34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14" y="0"/>
            <a:ext cx="121904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sz="1600" noProof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Verdana" panose="020B0604030504040204" pitchFamily="34" charset="0"/>
            </a:endParaRP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3744000"/>
            <a:ext cx="11109600" cy="2059200"/>
          </a:xfrm>
        </p:spPr>
        <p:txBody>
          <a:bodyPr tIns="36000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540000" y="0"/>
            <a:ext cx="11109600" cy="3744000"/>
          </a:xfrm>
        </p:spPr>
        <p:txBody>
          <a:bodyPr bIns="360000" anchor="b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Verdana" panose="020B0604030504040204" pitchFamily="34" charset="0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A8856-F5D8-4887-B293-5409C038E76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98" y="583990"/>
            <a:ext cx="1079086" cy="993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0E8E20-501F-415F-B738-4389930026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81" y="6334420"/>
            <a:ext cx="151193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235B72E-C16E-4C03-ADFD-E66D4E5BC0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1117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think-cell Slide" r:id="rId4" imgW="416" imgH="415" progId="TCLayout.ActiveDocument.1">
                  <p:embed/>
                </p:oleObj>
              </mc:Choice>
              <mc:Fallback>
                <p:oleObj name="think-cell Slide" r:id="rId4" imgW="416" imgH="41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235B72E-C16E-4C03-ADFD-E66D4E5BC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>
          <a:xfrm>
            <a:off x="14" y="0"/>
            <a:ext cx="121904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sz="16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3384000"/>
            <a:ext cx="11109600" cy="2419200"/>
          </a:xfrm>
        </p:spPr>
        <p:txBody>
          <a:bodyPr tIns="0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9" name="Textplatzhalter 8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327794" y="1465200"/>
            <a:ext cx="1534012" cy="153401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No.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222CA6-B83D-4890-8A6C-2504F7A758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478" y="6247828"/>
            <a:ext cx="487722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4349B8E-F2D2-4B98-9ED1-CB1053D8AD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9916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think-cell Slide" r:id="rId4" imgW="416" imgH="415" progId="TCLayout.ActiveDocument.1">
                  <p:embed/>
                </p:oleObj>
              </mc:Choice>
              <mc:Fallback>
                <p:oleObj name="think-cell Slide" r:id="rId4" imgW="416" imgH="41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4349B8E-F2D2-4B98-9ED1-CB1053D8AD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 userDrawn="1"/>
        </p:nvSpPr>
        <p:spPr>
          <a:xfrm>
            <a:off x="14" y="6084000"/>
            <a:ext cx="12190413" cy="77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sz="1600" noProof="0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3384000"/>
            <a:ext cx="11109600" cy="2419200"/>
          </a:xfrm>
        </p:spPr>
        <p:txBody>
          <a:bodyPr tIns="0"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9" name="Textplatzhalter 8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5327794" y="1465200"/>
            <a:ext cx="1534012" cy="1534012"/>
          </a:xfrm>
          <a:prstGeom prst="ellipse">
            <a:avLst/>
          </a:prstGeo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Aft>
                <a:spcPts val="1000"/>
              </a:spcAft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No.</a:t>
            </a:r>
          </a:p>
        </p:txBody>
      </p:sp>
      <p:sp>
        <p:nvSpPr>
          <p:cNvPr id="8" name="Date"/>
          <p:cNvSpPr>
            <a:spLocks noGrp="1"/>
          </p:cNvSpPr>
          <p:nvPr>
            <p:ph type="dt" sz="half" idx="10"/>
          </p:nvPr>
        </p:nvSpPr>
        <p:spPr bwMode="gray">
          <a:xfrm>
            <a:off x="1967400" y="6247800"/>
            <a:ext cx="1440000" cy="450000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0122E7DA-E284-485C-ACCD-887C6811A047}" type="datetime1">
              <a:rPr lang="en-GB" smtClean="0"/>
              <a:t>21/02/2022</a:t>
            </a:fld>
            <a:endParaRPr lang="en-GB"/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12"/>
          </p:nvPr>
        </p:nvSpPr>
        <p:spPr bwMode="gray">
          <a:xfrm>
            <a:off x="540000" y="6247800"/>
            <a:ext cx="900000" cy="450000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fld id="{02CEFE82-39F2-4F47-8A0C-D5AB3496FA5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8391E3-E545-4BB2-AB30-30EC73131F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478" y="6247828"/>
            <a:ext cx="487722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E2F5882-8D7C-4A5B-B4F3-8AF11C24D1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0326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think-cell Slide" r:id="rId5" imgW="416" imgH="415" progId="TCLayout.ActiveDocument.1">
                  <p:embed/>
                </p:oleObj>
              </mc:Choice>
              <mc:Fallback>
                <p:oleObj name="think-cell Slide" r:id="rId5" imgW="416" imgH="41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E2F5882-8D7C-4A5B-B4F3-8AF11C24D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4F28F63-1BC1-45FC-819D-9DC730E320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baseline="0" dirty="0" err="1">
              <a:latin typeface="Verdana" panose="020B0604030504040204" pitchFamily="34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6AE178-AA99-4280-842B-4D3D1ACF21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478" y="6247828"/>
            <a:ext cx="487722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4436E6C-C10B-46DA-9334-74D39CACB0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9204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think-cell Slide" r:id="rId5" imgW="416" imgH="415" progId="TCLayout.ActiveDocument.1">
                  <p:embed/>
                </p:oleObj>
              </mc:Choice>
              <mc:Fallback>
                <p:oleObj name="think-cell Slide" r:id="rId5" imgW="416" imgH="41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4436E6C-C10B-46DA-9334-74D39CACB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0332D88-92E5-4F8F-8273-85D22ACBD85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baseline="0" dirty="0" err="1">
              <a:latin typeface="Verdana" panose="020B0604030504040204" pitchFamily="34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40000" y="432000"/>
            <a:ext cx="11109600" cy="1080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2FCCEA-D064-4ECD-9E9E-689CF0CC07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478" y="6247828"/>
            <a:ext cx="487722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ED45C6-BC2C-4E1E-833E-BB780DF3BC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0801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think-cell Slide" r:id="rId5" imgW="416" imgH="415" progId="TCLayout.ActiveDocument.1">
                  <p:embed/>
                </p:oleObj>
              </mc:Choice>
              <mc:Fallback>
                <p:oleObj name="think-cell Slide" r:id="rId5" imgW="416" imgH="41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ED45C6-BC2C-4E1E-833E-BB780DF3BC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8C3ABF4-7233-48EF-9B11-F8EF0A9BE4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 err="1">
              <a:latin typeface="Verdana" panose="020B0604030504040204" pitchFamily="34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14" y="0"/>
            <a:ext cx="121904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GB" sz="1600" noProof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540000" y="0"/>
            <a:ext cx="11109600" cy="3744000"/>
          </a:xfrm>
        </p:spPr>
        <p:txBody>
          <a:bodyPr bIns="360000" anchor="b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41368C-6C22-495F-AEB6-F25AF85CA21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98" y="583990"/>
            <a:ext cx="1079086" cy="9937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B57749-B165-4019-B80D-C4064F24A81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81" y="6334420"/>
            <a:ext cx="151193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F19C7A0-1049-46A4-9A8C-E5699DE83B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2640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think-cell Slide" r:id="rId5" imgW="416" imgH="415" progId="TCLayout.ActiveDocument.1">
                  <p:embed/>
                </p:oleObj>
              </mc:Choice>
              <mc:Fallback>
                <p:oleObj name="think-cell Slide" r:id="rId5" imgW="416" imgH="41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F19C7A0-1049-46A4-9A8C-E5699DE83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2D5373F9-65BB-4A97-9160-5BF83BD03DF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4400" b="0" i="0" baseline="0" dirty="0" err="1">
              <a:latin typeface="Verdana" panose="020B0604030504040204" pitchFamily="34" charset="0"/>
              <a:ea typeface="Verdana" panose="020B0604030504040204" pitchFamily="34" charset="0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540000" y="0"/>
            <a:ext cx="11109600" cy="3744000"/>
          </a:xfrm>
        </p:spPr>
        <p:txBody>
          <a:bodyPr bIns="360000" anchor="b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235DA-E1FF-42E5-9CC3-4845150D80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98" y="583990"/>
            <a:ext cx="1079086" cy="993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AE330-3B3A-485E-8A8E-799AB1F609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82" y="6340545"/>
            <a:ext cx="1511939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&amp; CONTENT">
  <p:cSld name="5_TITLE &amp;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0" y="6084000"/>
            <a:ext cx="12190501" cy="77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5995" tIns="35995" rIns="35995" bIns="3599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540000" y="432000"/>
            <a:ext cx="1110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540000" y="1512000"/>
            <a:ext cx="11109600" cy="4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180000" anchor="t" anchorCtr="0">
            <a:noAutofit/>
          </a:bodyPr>
          <a:lstStyle>
            <a:lvl1pPr marL="457154" marR="0" lvl="0" indent="-368263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309" marR="0" lvl="1" indent="-355564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463" marR="0" lvl="2" indent="-342866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617" marR="0" lvl="3" indent="-330167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5771" marR="0" lvl="4" indent="-330167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2926" marR="0" lvl="5" indent="-35556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080" marR="0" lvl="6" indent="-35556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234" marR="0" lvl="7" indent="-35556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389" marR="0" lvl="8" indent="-35556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84" name="Google Shape;84;p9" descr="Et bilde som inneholder maske&#10;&#10;Beskrivelse som er generert med svært høy visshet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2069" y="6247800"/>
            <a:ext cx="489130" cy="45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44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735DBEE-A28A-426C-9735-ED22B2B5FC5C}"/>
              </a:ext>
            </a:extLst>
          </p:cNvPr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15890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think-cell Slide" r:id="rId14" imgW="416" imgH="415" progId="TCLayout.ActiveDocument.1">
                  <p:embed/>
                </p:oleObj>
              </mc:Choice>
              <mc:Fallback>
                <p:oleObj name="think-cell Slide" r:id="rId14" imgW="416" imgH="41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735DBEE-A28A-426C-9735-ED22B2B5FC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F6A659A-FB44-43CA-8412-4FDC7C998EC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 err="1">
              <a:latin typeface="Source Sans Pro" panose="020B0503030403020204" pitchFamily="34" charset="0"/>
              <a:ea typeface="Source Sans Pro" panose="020B0503030403020204" pitchFamily="34" charset="0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00" y="432000"/>
            <a:ext cx="11109600" cy="10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 bwMode="gray">
          <a:xfrm>
            <a:off x="540000" y="1512000"/>
            <a:ext cx="11109600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 bwMode="gray">
          <a:xfrm>
            <a:off x="1967400" y="6249600"/>
            <a:ext cx="1440000" cy="45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Verdana" panose="020B0604030504040204" pitchFamily="34" charset="0"/>
              </a:defRPr>
            </a:lvl1pPr>
          </a:lstStyle>
          <a:p>
            <a:fld id="{0292F187-8C33-409E-A8C7-41B49F08E28A}" type="datetime1">
              <a:rPr lang="en-GB" smtClean="0"/>
              <a:t>21/02/2022</a:t>
            </a:fld>
            <a:endParaRPr lang="en-GB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4800" y="6249600"/>
            <a:ext cx="4320000" cy="45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Verdana" panose="020B0604030504040204" pitchFamily="34" charset="0"/>
              </a:defRPr>
            </a:lvl1pPr>
          </a:lstStyle>
          <a:p>
            <a:r>
              <a:rPr lang="en-GB"/>
              <a:t>Group Comms Plan 2020</a:t>
            </a:r>
            <a:endParaRPr lang="en-GB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 bwMode="gray">
          <a:xfrm>
            <a:off x="540000" y="6249600"/>
            <a:ext cx="900000" cy="45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Verdana" panose="020B0604030504040204" pitchFamily="34" charset="0"/>
              </a:defRPr>
            </a:lvl1pPr>
          </a:lstStyle>
          <a:p>
            <a:fld id="{02CEFE82-39F2-4F47-8A0C-D5AB3496FA5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C22642-A00A-4529-A4DD-39B728E36CCE}"/>
              </a:ext>
            </a:extLst>
          </p:cNvPr>
          <p:cNvSpPr/>
          <p:nvPr userDrawn="1"/>
        </p:nvSpPr>
        <p:spPr>
          <a:xfrm>
            <a:off x="447401" y="6680790"/>
            <a:ext cx="25506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effectLst/>
                <a:latin typeface="Telenor" panose="02000000000000000000" pitchFamily="50" charset="0"/>
                <a:ea typeface="Calibri" panose="020F0502020204030204" pitchFamily="34" charset="0"/>
              </a:rPr>
              <a:t>Telenor Confidential Information – All Rights Reserved</a:t>
            </a:r>
            <a:endParaRPr lang="en-GB" sz="800" dirty="0">
              <a:latin typeface="Telenor" panose="02000000000000000000" pitchFamily="50" charset="0"/>
            </a:endParaRPr>
          </a:p>
        </p:txBody>
      </p:sp>
      <p:sp>
        <p:nvSpPr>
          <p:cNvPr id="10" name="MSIPCMContentMarking" descr="{&quot;HashCode&quot;:779870443,&quot;Placement&quot;:&quot;Footer&quot;,&quot;Top&quot;:522.0343,&quot;Left&quot;:438.777649,&quot;SlideWidth&quot;:959,&quot;SlideHeight&quot;:540}">
            <a:extLst>
              <a:ext uri="{FF2B5EF4-FFF2-40B4-BE49-F238E27FC236}">
                <a16:creationId xmlns:a16="http://schemas.microsoft.com/office/drawing/2014/main" id="{F827BBE0-C37B-4740-936A-E32F137B492D}"/>
              </a:ext>
            </a:extLst>
          </p:cNvPr>
          <p:cNvSpPr txBox="1"/>
          <p:nvPr userDrawn="1"/>
        </p:nvSpPr>
        <p:spPr>
          <a:xfrm>
            <a:off x="5572476" y="66298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  <a:endParaRPr lang="en-US" sz="8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2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865" r:id="rId2"/>
    <p:sldLayoutId id="2147483883" r:id="rId3"/>
    <p:sldLayoutId id="2147483888" r:id="rId4"/>
    <p:sldLayoutId id="2147483665" r:id="rId5"/>
    <p:sldLayoutId id="2147483898" r:id="rId6"/>
    <p:sldLayoutId id="2147483872" r:id="rId7"/>
    <p:sldLayoutId id="2147483873" r:id="rId8"/>
    <p:sldLayoutId id="214748449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  <a:sym typeface="Verdana" panose="020B0604030504040204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  <a:sym typeface="Verdana" panose="020B0604030504040204" pitchFamily="34" charset="0"/>
        </a:defRPr>
      </a:lvl1pPr>
      <a:lvl2pPr marL="720000" indent="-270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800" b="0" i="0" u="none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  <a:sym typeface="Verdana" panose="020B0604030504040204" pitchFamily="34" charset="0"/>
        </a:defRPr>
      </a:lvl2pPr>
      <a:lvl3pPr marL="1080000" indent="-270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  <a:sym typeface="Verdana" panose="020B0604030504040204" pitchFamily="34" charset="0"/>
        </a:defRPr>
      </a:lvl3pPr>
      <a:lvl4pPr marL="1440000" indent="-270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  <a:sym typeface="Verdana" panose="020B0604030504040204" pitchFamily="34" charset="0"/>
        </a:defRPr>
      </a:lvl4pPr>
      <a:lvl5pPr marL="1800000" indent="-270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87E6E47-45FB-4A5F-ADDB-53412DE4B8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48" name="think-cell Slide" r:id="rId6" imgW="416" imgH="415" progId="TCLayout.ActiveDocument.1">
                  <p:embed/>
                </p:oleObj>
              </mc:Choice>
              <mc:Fallback>
                <p:oleObj name="think-cell Slide" r:id="rId6" imgW="416" imgH="41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87E6E47-45FB-4A5F-ADDB-53412DE4B8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DAFF76F-F3AB-4A13-BC26-C64175F2B7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4400" dirty="0" err="1">
              <a:latin typeface="Source Sans Pro" panose="020B0503030403020204" pitchFamily="34" charset="0"/>
              <a:ea typeface="Source Sans Pro" panose="020B0503030403020204" pitchFamily="34" charset="0"/>
              <a:cs typeface="+mj-cs"/>
              <a:sym typeface="Source Sans Pro" panose="020B0503030403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1643743" y="2743447"/>
            <a:ext cx="6890316" cy="2255520"/>
          </a:xfrm>
        </p:spPr>
        <p:txBody>
          <a:bodyPr bIns="360000"/>
          <a:lstStyle/>
          <a:p>
            <a:r>
              <a:rPr lang="en-US" sz="2800" b="1" dirty="0">
                <a:latin typeface="Candara" panose="020E0502030303020204" pitchFamily="34" charset="0"/>
              </a:rPr>
              <a:t>Telenor Pakistan in collaboration with PTA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#HerDigitalPakistan</a:t>
            </a:r>
            <a:br>
              <a:rPr lang="en-US" dirty="0"/>
            </a:br>
            <a:r>
              <a:rPr lang="en-US" dirty="0"/>
              <a:t>Accelerating Gender Inclusion in ICTs</a:t>
            </a:r>
            <a:br>
              <a:rPr lang="en-US" sz="2800" dirty="0"/>
            </a:br>
            <a:r>
              <a:rPr lang="en-US" sz="2000" dirty="0"/>
              <a:t>February 2022</a:t>
            </a:r>
            <a:endParaRPr lang="en-GB" sz="4400" dirty="0">
              <a:latin typeface="Source Sans Pro" panose="020B0503030403020204" pitchFamily="34" charset="0"/>
              <a:ea typeface="Source Sans Pro" panose="020B0503030403020204" pitchFamily="34" charset="0"/>
              <a:sym typeface="Verdana" panose="020B0604030504040204" pitchFamily="34" charset="0"/>
            </a:endParaRP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40B9B0C2-EC7D-4971-B798-6F0965F4E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14" y="712964"/>
            <a:ext cx="5973586" cy="59735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19CBE6-9FE0-4E58-BDF6-751355634E13}"/>
              </a:ext>
            </a:extLst>
          </p:cNvPr>
          <p:cNvSpPr/>
          <p:nvPr/>
        </p:nvSpPr>
        <p:spPr>
          <a:xfrm>
            <a:off x="3461658" y="644525"/>
            <a:ext cx="1447800" cy="9144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72FBF8E-45D3-45B8-80CF-9E06E05BC6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03" y="470088"/>
            <a:ext cx="1585672" cy="10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4999EBE-06BD-4150-923B-56C67251D99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056882" y="6292118"/>
            <a:ext cx="378934" cy="365149"/>
          </a:xfrm>
        </p:spPr>
        <p:txBody>
          <a:bodyPr/>
          <a:lstStyle/>
          <a:p>
            <a:pPr algn="ctr" defTabSz="914309" hangingPunct="0">
              <a:buClr>
                <a:srgbClr val="FFFFFF"/>
              </a:buClr>
              <a:defRPr/>
            </a:pPr>
            <a:fld id="{00000000-1234-1234-1234-123412341234}" type="slidenum">
              <a:rPr lang="en-GB" sz="1600" kern="0">
                <a:solidFill>
                  <a:srgbClr val="00B0F0"/>
                </a:solidFill>
                <a:latin typeface="Telenor" panose="02000000000000000000" pitchFamily="50" charset="0"/>
                <a:ea typeface="Source Sans Pro Light" panose="020B0403030403020204" pitchFamily="34" charset="0"/>
              </a:rPr>
              <a:pPr algn="ctr" defTabSz="914309" hangingPunct="0">
                <a:buClr>
                  <a:srgbClr val="FFFFFF"/>
                </a:buClr>
                <a:defRPr/>
              </a:pPr>
              <a:t>2</a:t>
            </a:fld>
            <a:endParaRPr lang="en-GB" sz="1600" kern="0" dirty="0">
              <a:solidFill>
                <a:srgbClr val="00B0F0"/>
              </a:solidFill>
              <a:latin typeface="Telenor" panose="02000000000000000000" pitchFamily="50" charset="0"/>
              <a:ea typeface="Source Sans Pro Light" panose="020B0403030403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B0A8C9-2A15-4C92-8214-AAD3E181C0EC}"/>
              </a:ext>
            </a:extLst>
          </p:cNvPr>
          <p:cNvSpPr/>
          <p:nvPr/>
        </p:nvSpPr>
        <p:spPr>
          <a:xfrm>
            <a:off x="6060911" y="6298174"/>
            <a:ext cx="374905" cy="365149"/>
          </a:xfrm>
          <a:prstGeom prst="ellips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3" tIns="45713" rIns="45713" bIns="45713" numCol="1" spcCol="38100" rtlCol="0" anchor="ctr">
            <a:noAutofit/>
          </a:bodyPr>
          <a:lstStyle/>
          <a:p>
            <a:pPr defTabSz="914309" hangingPunct="0">
              <a:defRPr/>
            </a:pPr>
            <a:endParaRPr lang="en-US" sz="1400" b="1" kern="0">
              <a:solidFill>
                <a:srgbClr val="0C102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1FF8F-6B8E-463E-8879-7F70FE1588BE}"/>
              </a:ext>
            </a:extLst>
          </p:cNvPr>
          <p:cNvSpPr/>
          <p:nvPr/>
        </p:nvSpPr>
        <p:spPr>
          <a:xfrm>
            <a:off x="-8925" y="200743"/>
            <a:ext cx="1425149" cy="847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AA6507-1B6B-4CA9-AC19-C3872C0BE1E3}"/>
              </a:ext>
            </a:extLst>
          </p:cNvPr>
          <p:cNvSpPr/>
          <p:nvPr/>
        </p:nvSpPr>
        <p:spPr>
          <a:xfrm>
            <a:off x="682931" y="4531535"/>
            <a:ext cx="10803886" cy="1125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33E8E-9EAE-4D2F-AC5B-1BB5F8195CF0}"/>
              </a:ext>
            </a:extLst>
          </p:cNvPr>
          <p:cNvSpPr/>
          <p:nvPr/>
        </p:nvSpPr>
        <p:spPr>
          <a:xfrm>
            <a:off x="1895480" y="4298944"/>
            <a:ext cx="75757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cs typeface="Arial" panose="020B0604020202020204" pitchFamily="34" charset="0"/>
              </a:rPr>
              <a:t>Way Forward:  </a:t>
            </a:r>
          </a:p>
          <a:p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collaboration with PTA increase female mobile internet user-base to 30% by 2023: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Encouraging women focused SIM sales in underserved areas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Promoting female participation in the sales and channels work force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4BD283-6995-4619-B1F1-8EBAC4F6CF07}"/>
              </a:ext>
            </a:extLst>
          </p:cNvPr>
          <p:cNvSpPr/>
          <p:nvPr/>
        </p:nvSpPr>
        <p:spPr>
          <a:xfrm>
            <a:off x="1920908" y="1760620"/>
            <a:ext cx="6410526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lvl="1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GB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5% increase in female internet user base</a:t>
            </a:r>
          </a:p>
          <a:p>
            <a:pPr marL="34925" lvl="1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*from 23% to 27% since 2020</a:t>
            </a:r>
            <a:endParaRPr lang="en-GB" sz="4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3" name="Title 7">
            <a:extLst>
              <a:ext uri="{FF2B5EF4-FFF2-40B4-BE49-F238E27FC236}">
                <a16:creationId xmlns:a16="http://schemas.microsoft.com/office/drawing/2014/main" id="{CCE482B2-0512-4261-BB9A-FA0861A76D51}"/>
              </a:ext>
            </a:extLst>
          </p:cNvPr>
          <p:cNvSpPr txBox="1">
            <a:spLocks/>
          </p:cNvSpPr>
          <p:nvPr/>
        </p:nvSpPr>
        <p:spPr bwMode="gray">
          <a:xfrm>
            <a:off x="1444798" y="467620"/>
            <a:ext cx="10176965" cy="551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 b="0" i="0" u="none" strike="noStrike" kern="12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34925" lvl="1" defTabSz="914309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sz="4000" b="1" kern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GSMA Connected Women</a:t>
            </a:r>
            <a:endParaRPr lang="en-US" sz="4000" kern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EC454D9-3513-408C-8642-E43A3974586F}"/>
              </a:ext>
            </a:extLst>
          </p:cNvPr>
          <p:cNvSpPr/>
          <p:nvPr/>
        </p:nvSpPr>
        <p:spPr>
          <a:xfrm>
            <a:off x="541339" y="1179217"/>
            <a:ext cx="7431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  <a:cs typeface="Telenor Evolution Light" panose="020B0604020202020204" charset="0"/>
              </a:rPr>
              <a:t>Reducing internet gender gap by connecting more women to mobile internet 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523D13D-B7B7-4EB6-8ABD-ED0F7366A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8" y="294704"/>
            <a:ext cx="724905" cy="72490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20C0604-687F-4E9B-879D-32414DE39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57692"/>
            <a:ext cx="1412459" cy="141245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3D50F2B-32E6-42B4-8881-401FD8B4E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6" y="4277529"/>
            <a:ext cx="1167322" cy="1167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8A303-E353-4172-985F-3F7D281DFA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8189" y="0"/>
            <a:ext cx="5231750" cy="6085114"/>
          </a:xfrm>
          <a:prstGeom prst="rect">
            <a:avLst/>
          </a:prstGeom>
        </p:spPr>
      </p:pic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71AA98D-7DED-4A97-BFDD-4F492DBFF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78" y="6166111"/>
            <a:ext cx="1007010" cy="63777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06D3079-DC7E-418A-810C-999226F199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32" y="6202889"/>
            <a:ext cx="564686" cy="5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CDEFEBC-5DA0-4063-B682-87BC1ABE74AB}"/>
              </a:ext>
            </a:extLst>
          </p:cNvPr>
          <p:cNvSpPr/>
          <p:nvPr/>
        </p:nvSpPr>
        <p:spPr>
          <a:xfrm>
            <a:off x="6154673" y="2056890"/>
            <a:ext cx="2519265" cy="19893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4999EBE-06BD-4150-923B-56C67251D99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056882" y="6292118"/>
            <a:ext cx="378934" cy="365149"/>
          </a:xfrm>
        </p:spPr>
        <p:txBody>
          <a:bodyPr/>
          <a:lstStyle/>
          <a:p>
            <a:pPr algn="ctr" defTabSz="914309" hangingPunct="0">
              <a:buClr>
                <a:srgbClr val="FFFFFF"/>
              </a:buClr>
              <a:defRPr/>
            </a:pPr>
            <a:fld id="{00000000-1234-1234-1234-123412341234}" type="slidenum">
              <a:rPr lang="en-GB" sz="1600" kern="0">
                <a:solidFill>
                  <a:srgbClr val="00B0F0"/>
                </a:solidFill>
              </a:rPr>
              <a:pPr algn="ctr" defTabSz="914309" hangingPunct="0">
                <a:buClr>
                  <a:srgbClr val="FFFFFF"/>
                </a:buClr>
                <a:defRPr/>
              </a:pPr>
              <a:t>3</a:t>
            </a:fld>
            <a:endParaRPr lang="en-GB" sz="1600" kern="0" dirty="0">
              <a:solidFill>
                <a:srgbClr val="00B0F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B0A8C9-2A15-4C92-8214-AAD3E181C0EC}"/>
              </a:ext>
            </a:extLst>
          </p:cNvPr>
          <p:cNvSpPr/>
          <p:nvPr/>
        </p:nvSpPr>
        <p:spPr>
          <a:xfrm>
            <a:off x="6060911" y="6298174"/>
            <a:ext cx="374905" cy="365149"/>
          </a:xfrm>
          <a:prstGeom prst="ellips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3" tIns="45713" rIns="45713" bIns="45713" numCol="1" spcCol="38100" rtlCol="0" anchor="ctr">
            <a:noAutofit/>
          </a:bodyPr>
          <a:lstStyle/>
          <a:p>
            <a:pPr defTabSz="914309" hangingPunct="0">
              <a:defRPr/>
            </a:pPr>
            <a:endParaRPr lang="en-US" sz="1400" b="1" kern="0">
              <a:solidFill>
                <a:srgbClr val="0C102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1FF8F-6B8E-463E-8879-7F70FE1588BE}"/>
              </a:ext>
            </a:extLst>
          </p:cNvPr>
          <p:cNvSpPr/>
          <p:nvPr/>
        </p:nvSpPr>
        <p:spPr>
          <a:xfrm>
            <a:off x="-8925" y="200743"/>
            <a:ext cx="1425149" cy="847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30B006-B0F8-4FA3-B046-C9C8A6A4CFC9}"/>
              </a:ext>
            </a:extLst>
          </p:cNvPr>
          <p:cNvSpPr/>
          <p:nvPr/>
        </p:nvSpPr>
        <p:spPr>
          <a:xfrm>
            <a:off x="574649" y="2056890"/>
            <a:ext cx="2519265" cy="19893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AB04D7-B01D-4CB1-8CBE-A6038C32AD9F}"/>
              </a:ext>
            </a:extLst>
          </p:cNvPr>
          <p:cNvSpPr/>
          <p:nvPr/>
        </p:nvSpPr>
        <p:spPr>
          <a:xfrm>
            <a:off x="3354802" y="2056890"/>
            <a:ext cx="2519265" cy="19893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1A8172C-CB38-43E4-8F86-B6AF9C0B5C28}"/>
              </a:ext>
            </a:extLst>
          </p:cNvPr>
          <p:cNvSpPr/>
          <p:nvPr/>
        </p:nvSpPr>
        <p:spPr>
          <a:xfrm>
            <a:off x="3354801" y="2858752"/>
            <a:ext cx="25192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Nationwide Outreach </a:t>
            </a:r>
          </a:p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(across all provinces and territories of Pakistan) with special focus on girls and persons with disabilities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8502484-F305-4243-BC9F-3267FAB4B2EB}"/>
              </a:ext>
            </a:extLst>
          </p:cNvPr>
          <p:cNvSpPr/>
          <p:nvPr/>
        </p:nvSpPr>
        <p:spPr>
          <a:xfrm>
            <a:off x="692571" y="2584370"/>
            <a:ext cx="23067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500,000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AA6507-1B6B-4CA9-AC19-C3872C0BE1E3}"/>
              </a:ext>
            </a:extLst>
          </p:cNvPr>
          <p:cNvSpPr/>
          <p:nvPr/>
        </p:nvSpPr>
        <p:spPr>
          <a:xfrm>
            <a:off x="541339" y="4144910"/>
            <a:ext cx="11649074" cy="1543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E8A9226A-5DCC-4705-AE8E-0B3BCED0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98" y="467620"/>
            <a:ext cx="10176965" cy="551989"/>
          </a:xfrm>
        </p:spPr>
        <p:txBody>
          <a:bodyPr anchor="t"/>
          <a:lstStyle/>
          <a:p>
            <a:pPr marL="34925" lvl="1" defTabSz="914309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Safe Internet </a:t>
            </a:r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741FEB6-4357-4CF9-AD62-714343D13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4" y="262733"/>
            <a:ext cx="724906" cy="7249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01048C-E9D6-4904-B464-41A06811AA35}"/>
              </a:ext>
            </a:extLst>
          </p:cNvPr>
          <p:cNvSpPr/>
          <p:nvPr/>
        </p:nvSpPr>
        <p:spPr>
          <a:xfrm>
            <a:off x="574649" y="3256829"/>
            <a:ext cx="25380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Girls trained out of 1 million students across public and private schools of Pakistan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6C63B9-B7A0-4170-95CE-F6F093799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85" y="1906009"/>
            <a:ext cx="773299" cy="773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44F7CD-4626-4220-8B8A-C8AD8854CD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18" y="1958223"/>
            <a:ext cx="724815" cy="72481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8C2750F-A4C6-461B-8263-1381BD1FAB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5" y="4297573"/>
            <a:ext cx="1286305" cy="12863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1B33E8E-9EAE-4D2F-AC5B-1BB5F8195CF0}"/>
              </a:ext>
            </a:extLst>
          </p:cNvPr>
          <p:cNvSpPr/>
          <p:nvPr/>
        </p:nvSpPr>
        <p:spPr>
          <a:xfrm>
            <a:off x="2033458" y="4178736"/>
            <a:ext cx="61636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Way Forward:</a:t>
            </a:r>
          </a:p>
          <a:p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 collaboration with PTA &amp; ITU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Train 100,000+ girls in 2022  at schools and vocational training institutes across Pakistan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Train 1000+ female teachers in 2022 at schools and vocational trainings institutes across Pakistan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D5C62-BA18-4B74-8E3B-D083E4F91F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2934" y="-747"/>
            <a:ext cx="8877480" cy="61046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F10962A-7E5E-451D-A8EC-D7590ADBE2E1}"/>
              </a:ext>
            </a:extLst>
          </p:cNvPr>
          <p:cNvSpPr/>
          <p:nvPr/>
        </p:nvSpPr>
        <p:spPr>
          <a:xfrm>
            <a:off x="555858" y="1192095"/>
            <a:ext cx="9757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  <a:cs typeface="Telenor Evolution Light" panose="020B0604020202020204" charset="0"/>
              </a:rPr>
              <a:t>Promoting Child Online Protection and responsible use of the Internet, specifically amongst girls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71767C4-CEF4-47F4-BBDA-B5E6726AD862}"/>
              </a:ext>
            </a:extLst>
          </p:cNvPr>
          <p:cNvSpPr/>
          <p:nvPr/>
        </p:nvSpPr>
        <p:spPr>
          <a:xfrm>
            <a:off x="6174391" y="3273719"/>
            <a:ext cx="2519265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lvl="1" algn="ctr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teachers upskilled </a:t>
            </a:r>
          </a:p>
          <a:p>
            <a:pPr marL="34925" lvl="1" algn="ctr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 enabling child online protection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9E2547-11BF-4DEC-B09E-FA1059F6C4E1}"/>
              </a:ext>
            </a:extLst>
          </p:cNvPr>
          <p:cNvSpPr/>
          <p:nvPr/>
        </p:nvSpPr>
        <p:spPr>
          <a:xfrm>
            <a:off x="6193179" y="2612564"/>
            <a:ext cx="248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15,000+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69F5E4-F56A-4631-AE16-AD5B4A7535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30" y="1894010"/>
            <a:ext cx="797296" cy="797296"/>
          </a:xfrm>
          <a:prstGeom prst="rect">
            <a:avLst/>
          </a:prstGeom>
        </p:spPr>
      </p:pic>
      <p:pic>
        <p:nvPicPr>
          <p:cNvPr id="23" name="Picture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2902B82-15AF-40ED-ABAD-178FF745C0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78" y="6166111"/>
            <a:ext cx="1007010" cy="637773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5550C950-49E9-4E95-8778-08D543B56E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6" y="6166775"/>
            <a:ext cx="1116270" cy="5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4999EBE-06BD-4150-923B-56C67251D99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056882" y="6292118"/>
            <a:ext cx="378934" cy="365149"/>
          </a:xfrm>
        </p:spPr>
        <p:txBody>
          <a:bodyPr/>
          <a:lstStyle/>
          <a:p>
            <a:pPr algn="ctr" defTabSz="914309" hangingPunct="0">
              <a:buClr>
                <a:srgbClr val="FFFFFF"/>
              </a:buClr>
              <a:defRPr/>
            </a:pPr>
            <a:fld id="{00000000-1234-1234-1234-123412341234}" type="slidenum">
              <a:rPr lang="en-GB" sz="1600" kern="0">
                <a:solidFill>
                  <a:srgbClr val="00B0F0"/>
                </a:solidFill>
                <a:latin typeface="Telenor" panose="02000000000000000000" pitchFamily="50" charset="0"/>
                <a:ea typeface="Source Sans Pro Light" panose="020B0403030403020204" pitchFamily="34" charset="0"/>
              </a:rPr>
              <a:pPr algn="ctr" defTabSz="914309" hangingPunct="0">
                <a:buClr>
                  <a:srgbClr val="FFFFFF"/>
                </a:buClr>
                <a:defRPr/>
              </a:pPr>
              <a:t>4</a:t>
            </a:fld>
            <a:endParaRPr lang="en-GB" sz="1600" kern="0" dirty="0">
              <a:solidFill>
                <a:srgbClr val="00B0F0"/>
              </a:solidFill>
              <a:latin typeface="Telenor" panose="02000000000000000000" pitchFamily="50" charset="0"/>
              <a:ea typeface="Source Sans Pro Light" panose="020B0403030403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B0A8C9-2A15-4C92-8214-AAD3E181C0EC}"/>
              </a:ext>
            </a:extLst>
          </p:cNvPr>
          <p:cNvSpPr/>
          <p:nvPr/>
        </p:nvSpPr>
        <p:spPr>
          <a:xfrm>
            <a:off x="6060911" y="6298174"/>
            <a:ext cx="374905" cy="365149"/>
          </a:xfrm>
          <a:prstGeom prst="ellips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3" tIns="45713" rIns="45713" bIns="45713" numCol="1" spcCol="38100" rtlCol="0" anchor="ctr">
            <a:noAutofit/>
          </a:bodyPr>
          <a:lstStyle/>
          <a:p>
            <a:pPr defTabSz="914309" hangingPunct="0">
              <a:defRPr/>
            </a:pPr>
            <a:endParaRPr lang="en-US" sz="1400" b="1" kern="0">
              <a:solidFill>
                <a:srgbClr val="0C102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1FF8F-6B8E-463E-8879-7F70FE1588BE}"/>
              </a:ext>
            </a:extLst>
          </p:cNvPr>
          <p:cNvSpPr/>
          <p:nvPr/>
        </p:nvSpPr>
        <p:spPr>
          <a:xfrm>
            <a:off x="-8925" y="200743"/>
            <a:ext cx="1425149" cy="847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30B006-B0F8-4FA3-B046-C9C8A6A4CFC9}"/>
              </a:ext>
            </a:extLst>
          </p:cNvPr>
          <p:cNvSpPr/>
          <p:nvPr/>
        </p:nvSpPr>
        <p:spPr>
          <a:xfrm>
            <a:off x="568353" y="2106786"/>
            <a:ext cx="2519265" cy="19893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AB04D7-B01D-4CB1-8CBE-A6038C32AD9F}"/>
              </a:ext>
            </a:extLst>
          </p:cNvPr>
          <p:cNvSpPr/>
          <p:nvPr/>
        </p:nvSpPr>
        <p:spPr>
          <a:xfrm>
            <a:off x="3348506" y="2106786"/>
            <a:ext cx="2519265" cy="19893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DEFEBC-5DA0-4063-B682-87BC1ABE74AB}"/>
              </a:ext>
            </a:extLst>
          </p:cNvPr>
          <p:cNvSpPr/>
          <p:nvPr/>
        </p:nvSpPr>
        <p:spPr>
          <a:xfrm>
            <a:off x="6148377" y="2106786"/>
            <a:ext cx="2519265" cy="19893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7AF1A-4386-4D7B-9FF0-4D2EB665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44" y="2294172"/>
            <a:ext cx="724815" cy="724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5A3D6-96D2-455B-A5AB-35675B98A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44" y="2273013"/>
            <a:ext cx="797296" cy="79729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1A8172C-CB38-43E4-8F86-B6AF9C0B5C28}"/>
              </a:ext>
            </a:extLst>
          </p:cNvPr>
          <p:cNvSpPr/>
          <p:nvPr/>
        </p:nvSpPr>
        <p:spPr>
          <a:xfrm>
            <a:off x="4152770" y="2731364"/>
            <a:ext cx="16871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120+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Open Mind Graduates with 30% females</a:t>
            </a:r>
            <a:endParaRPr lang="en-US" sz="1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8502484-F305-4243-BC9F-3267FAB4B2EB}"/>
              </a:ext>
            </a:extLst>
          </p:cNvPr>
          <p:cNvSpPr/>
          <p:nvPr/>
        </p:nvSpPr>
        <p:spPr>
          <a:xfrm>
            <a:off x="806371" y="2921168"/>
            <a:ext cx="168713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8</a:t>
            </a:r>
            <a:r>
              <a:rPr lang="en-US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Successful annual iterations 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AA6507-1B6B-4CA9-AC19-C3872C0BE1E3}"/>
              </a:ext>
            </a:extLst>
          </p:cNvPr>
          <p:cNvSpPr/>
          <p:nvPr/>
        </p:nvSpPr>
        <p:spPr>
          <a:xfrm>
            <a:off x="566748" y="4193518"/>
            <a:ext cx="11623665" cy="17761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28" name="Title 7">
            <a:extLst>
              <a:ext uri="{FF2B5EF4-FFF2-40B4-BE49-F238E27FC236}">
                <a16:creationId xmlns:a16="http://schemas.microsoft.com/office/drawing/2014/main" id="{E8A9226A-5DCC-4705-AE8E-0B3BCED0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98" y="467620"/>
            <a:ext cx="10176965" cy="551989"/>
          </a:xfrm>
        </p:spPr>
        <p:txBody>
          <a:bodyPr anchor="t"/>
          <a:lstStyle/>
          <a:p>
            <a:pPr marL="34925" lvl="1" defTabSz="914309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Open Mind Pakistan</a:t>
            </a:r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10962A-7E5E-451D-A8EC-D7590ADBE2E1}"/>
              </a:ext>
            </a:extLst>
          </p:cNvPr>
          <p:cNvSpPr/>
          <p:nvPr/>
        </p:nvSpPr>
        <p:spPr>
          <a:xfrm>
            <a:off x="675605" y="1279183"/>
            <a:ext cx="7665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  <a:cs typeface="Telenor Evolution Light" panose="020B0604020202020204" charset="0"/>
              </a:rPr>
              <a:t>Enabling inclusion of persons with disabilities, specifically girls, by creating employment and skills development opportunities for a digital future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A0E2CB1-CB76-4656-8C1F-6ACE26C4B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4" y="267938"/>
            <a:ext cx="724905" cy="724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BB2D99-CBA4-4A51-8CEF-09CE8C540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93" y="2338401"/>
            <a:ext cx="797297" cy="79729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F821B0A-0450-4EA1-A923-5AF47C9617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1" y="4374144"/>
            <a:ext cx="1167322" cy="1167322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D811652C-83BE-458A-A4A8-16FD3E0A9A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8048" y="-25162"/>
            <a:ext cx="4272365" cy="612116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71767C4-CEF4-47F4-BBDA-B5E6726AD862}"/>
              </a:ext>
            </a:extLst>
          </p:cNvPr>
          <p:cNvSpPr/>
          <p:nvPr/>
        </p:nvSpPr>
        <p:spPr>
          <a:xfrm>
            <a:off x="6167165" y="3301638"/>
            <a:ext cx="25192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lvl="1" algn="ctr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Placement rate. Nationwide placements across all facets of  </a:t>
            </a:r>
            <a:r>
              <a:rPr lang="en-US" sz="1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teleco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business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9E2547-11BF-4DEC-B09E-FA1059F6C4E1}"/>
              </a:ext>
            </a:extLst>
          </p:cNvPr>
          <p:cNvSpPr/>
          <p:nvPr/>
        </p:nvSpPr>
        <p:spPr>
          <a:xfrm>
            <a:off x="7274423" y="2257165"/>
            <a:ext cx="1394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75%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33E8E-9EAE-4D2F-AC5B-1BB5F8195CF0}"/>
              </a:ext>
            </a:extLst>
          </p:cNvPr>
          <p:cNvSpPr/>
          <p:nvPr/>
        </p:nvSpPr>
        <p:spPr>
          <a:xfrm>
            <a:off x="2069107" y="4378465"/>
            <a:ext cx="67700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cs typeface="Arial" panose="020B0604020202020204" pitchFamily="34" charset="0"/>
              </a:rPr>
              <a:t>Way Forward: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Source Sans Pro" panose="020B0503030403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</a:rPr>
              <a:t>Onboarding PTA on Disability Job Portal  in 2022 as lead partner </a:t>
            </a:r>
            <a:endParaRPr lang="en-US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Hire 15 PWDs including girls in 2022 (Batch 9) in compliance with the legal quota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</a:rPr>
              <a:t>Job placement of 1 female Person with Disability at PTA</a:t>
            </a:r>
          </a:p>
        </p:txBody>
      </p:sp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E2CA0B-6AD8-4BDF-B436-AF2A3FA410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78" y="6166111"/>
            <a:ext cx="1007010" cy="6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4999EBE-06BD-4150-923B-56C67251D99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056882" y="6292118"/>
            <a:ext cx="378934" cy="365149"/>
          </a:xfrm>
        </p:spPr>
        <p:txBody>
          <a:bodyPr/>
          <a:lstStyle/>
          <a:p>
            <a:pPr algn="ctr" defTabSz="914309" hangingPunct="0">
              <a:buClr>
                <a:srgbClr val="FFFFFF"/>
              </a:buClr>
              <a:defRPr/>
            </a:pPr>
            <a:fld id="{00000000-1234-1234-1234-123412341234}" type="slidenum">
              <a:rPr lang="en-GB" sz="1600" kern="0">
                <a:solidFill>
                  <a:srgbClr val="00B0F0"/>
                </a:solidFill>
              </a:rPr>
              <a:pPr algn="ctr" defTabSz="914309" hangingPunct="0">
                <a:buClr>
                  <a:srgbClr val="FFFFFF"/>
                </a:buClr>
                <a:defRPr/>
              </a:pPr>
              <a:t>5</a:t>
            </a:fld>
            <a:endParaRPr lang="en-GB" sz="1600" kern="0" dirty="0">
              <a:solidFill>
                <a:srgbClr val="00B0F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B0A8C9-2A15-4C92-8214-AAD3E181C0EC}"/>
              </a:ext>
            </a:extLst>
          </p:cNvPr>
          <p:cNvSpPr/>
          <p:nvPr/>
        </p:nvSpPr>
        <p:spPr>
          <a:xfrm>
            <a:off x="6060911" y="6298174"/>
            <a:ext cx="374905" cy="365149"/>
          </a:xfrm>
          <a:prstGeom prst="ellips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3" tIns="45713" rIns="45713" bIns="45713" numCol="1" spcCol="38100" rtlCol="0" anchor="ctr">
            <a:noAutofit/>
          </a:bodyPr>
          <a:lstStyle/>
          <a:p>
            <a:pPr defTabSz="914309" hangingPunct="0">
              <a:defRPr/>
            </a:pPr>
            <a:endParaRPr lang="en-US" sz="1400" b="1" kern="0">
              <a:solidFill>
                <a:srgbClr val="0C102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1FF8F-6B8E-463E-8879-7F70FE1588BE}"/>
              </a:ext>
            </a:extLst>
          </p:cNvPr>
          <p:cNvSpPr/>
          <p:nvPr/>
        </p:nvSpPr>
        <p:spPr>
          <a:xfrm>
            <a:off x="-8925" y="200743"/>
            <a:ext cx="1425149" cy="847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30B006-B0F8-4FA3-B046-C9C8A6A4CFC9}"/>
              </a:ext>
            </a:extLst>
          </p:cNvPr>
          <p:cNvSpPr/>
          <p:nvPr/>
        </p:nvSpPr>
        <p:spPr>
          <a:xfrm>
            <a:off x="568351" y="2182986"/>
            <a:ext cx="2519265" cy="19893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AB04D7-B01D-4CB1-8CBE-A6038C32AD9F}"/>
              </a:ext>
            </a:extLst>
          </p:cNvPr>
          <p:cNvSpPr/>
          <p:nvPr/>
        </p:nvSpPr>
        <p:spPr>
          <a:xfrm>
            <a:off x="3185218" y="2182986"/>
            <a:ext cx="2519265" cy="19893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DEFEBC-5DA0-4063-B682-87BC1ABE74AB}"/>
              </a:ext>
            </a:extLst>
          </p:cNvPr>
          <p:cNvSpPr/>
          <p:nvPr/>
        </p:nvSpPr>
        <p:spPr>
          <a:xfrm>
            <a:off x="5810916" y="2176930"/>
            <a:ext cx="2519265" cy="198935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7AF1A-4386-4D7B-9FF0-4D2EB6658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56" y="2370372"/>
            <a:ext cx="724815" cy="724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5A3D6-96D2-455B-A5AB-35675B98A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34" y="2297891"/>
            <a:ext cx="797296" cy="7972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AD4580-21BF-4369-A0A7-A933ACE084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49" y="2296455"/>
            <a:ext cx="797296" cy="79729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1A8172C-CB38-43E4-8F86-B6AF9C0B5C28}"/>
              </a:ext>
            </a:extLst>
          </p:cNvPr>
          <p:cNvSpPr/>
          <p:nvPr/>
        </p:nvSpPr>
        <p:spPr>
          <a:xfrm>
            <a:off x="3989482" y="2807564"/>
            <a:ext cx="1687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120+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Naya Aghaaz </a:t>
            </a:r>
          </a:p>
          <a:p>
            <a:pPr algn="ctr"/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Graduates</a:t>
            </a:r>
            <a:endParaRPr lang="en-US" sz="1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8502484-F305-4243-BC9F-3267FAB4B2EB}"/>
              </a:ext>
            </a:extLst>
          </p:cNvPr>
          <p:cNvSpPr/>
          <p:nvPr/>
        </p:nvSpPr>
        <p:spPr>
          <a:xfrm>
            <a:off x="806369" y="2997368"/>
            <a:ext cx="1687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  <a:r>
              <a:rPr lang="en-US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Successful annual iterations 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71767C4-CEF4-47F4-BBDA-B5E6726AD862}"/>
              </a:ext>
            </a:extLst>
          </p:cNvPr>
          <p:cNvSpPr/>
          <p:nvPr/>
        </p:nvSpPr>
        <p:spPr>
          <a:xfrm>
            <a:off x="5810916" y="3162200"/>
            <a:ext cx="2519265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lvl="1" algn="ctr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Successful internal placement rate of collectively </a:t>
            </a:r>
          </a:p>
          <a:p>
            <a:pPr marL="34925" lvl="1" algn="ctr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on different positions at </a:t>
            </a:r>
            <a:r>
              <a:rPr lang="en-US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Telenor Pakistan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9E2547-11BF-4DEC-B09E-FA1059F6C4E1}"/>
              </a:ext>
            </a:extLst>
          </p:cNvPr>
          <p:cNvSpPr/>
          <p:nvPr/>
        </p:nvSpPr>
        <p:spPr>
          <a:xfrm>
            <a:off x="6868498" y="2382980"/>
            <a:ext cx="13943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39%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AA6507-1B6B-4CA9-AC19-C3872C0BE1E3}"/>
              </a:ext>
            </a:extLst>
          </p:cNvPr>
          <p:cNvSpPr/>
          <p:nvPr/>
        </p:nvSpPr>
        <p:spPr>
          <a:xfrm>
            <a:off x="539750" y="4808511"/>
            <a:ext cx="11650663" cy="847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33E8E-9EAE-4D2F-AC5B-1BB5F8195CF0}"/>
              </a:ext>
            </a:extLst>
          </p:cNvPr>
          <p:cNvSpPr/>
          <p:nvPr/>
        </p:nvSpPr>
        <p:spPr>
          <a:xfrm>
            <a:off x="1908785" y="4941423"/>
            <a:ext cx="6208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Way Forward:</a:t>
            </a:r>
          </a:p>
          <a:p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Hiring 15 Naya Aghaaz Associates in 2022 (Batch 7)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440DE0C-BC8B-4ED0-9805-0FF4F98C5F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4" y="4359818"/>
            <a:ext cx="1167322" cy="1167322"/>
          </a:xfrm>
          <a:prstGeom prst="rect">
            <a:avLst/>
          </a:prstGeom>
        </p:spPr>
      </p:pic>
      <p:sp>
        <p:nvSpPr>
          <p:cNvPr id="28" name="Title 7">
            <a:extLst>
              <a:ext uri="{FF2B5EF4-FFF2-40B4-BE49-F238E27FC236}">
                <a16:creationId xmlns:a16="http://schemas.microsoft.com/office/drawing/2014/main" id="{E8A9226A-5DCC-4705-AE8E-0B3BCED0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55" y="416623"/>
            <a:ext cx="4659145" cy="633123"/>
          </a:xfrm>
        </p:spPr>
        <p:txBody>
          <a:bodyPr anchor="t"/>
          <a:lstStyle/>
          <a:p>
            <a:pPr marL="34925" lvl="1" defTabSz="914309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Naya </a:t>
            </a:r>
            <a:r>
              <a:rPr lang="en-US" sz="40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Aaghaz</a:t>
            </a:r>
            <a:endParaRPr lang="en-US" sz="4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10962A-7E5E-451D-A8EC-D7590ADBE2E1}"/>
              </a:ext>
            </a:extLst>
          </p:cNvPr>
          <p:cNvSpPr/>
          <p:nvPr/>
        </p:nvSpPr>
        <p:spPr>
          <a:xfrm>
            <a:off x="495815" y="1160383"/>
            <a:ext cx="7135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  <a:cs typeface="Telenor Evolution Light" panose="020B0604020202020204" charset="0"/>
              </a:rPr>
              <a:t>Promoting gender diversity by providing work opportunities to women on career breaks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D8AE737-8DBC-4EDA-9E55-DB76C3371E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0" y="265391"/>
            <a:ext cx="724906" cy="724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E3396-E78D-490B-AD7C-3651740EF7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008" y="-43544"/>
            <a:ext cx="5362781" cy="61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4999EBE-06BD-4150-923B-56C67251D99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056882" y="6292118"/>
            <a:ext cx="378934" cy="365149"/>
          </a:xfrm>
        </p:spPr>
        <p:txBody>
          <a:bodyPr/>
          <a:lstStyle/>
          <a:p>
            <a:pPr algn="ctr" defTabSz="914309" hangingPunct="0">
              <a:buClr>
                <a:srgbClr val="FFFFFF"/>
              </a:buClr>
              <a:defRPr/>
            </a:pPr>
            <a:fld id="{00000000-1234-1234-1234-123412341234}" type="slidenum">
              <a:rPr lang="en-GB" sz="1600" kern="0">
                <a:solidFill>
                  <a:srgbClr val="00B0F0"/>
                </a:solidFill>
              </a:rPr>
              <a:pPr algn="ctr" defTabSz="914309" hangingPunct="0">
                <a:buClr>
                  <a:srgbClr val="FFFFFF"/>
                </a:buClr>
                <a:defRPr/>
              </a:pPr>
              <a:t>6</a:t>
            </a:fld>
            <a:endParaRPr lang="en-GB" sz="1600" kern="0" dirty="0">
              <a:solidFill>
                <a:srgbClr val="00B0F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B0A8C9-2A15-4C92-8214-AAD3E181C0EC}"/>
              </a:ext>
            </a:extLst>
          </p:cNvPr>
          <p:cNvSpPr/>
          <p:nvPr/>
        </p:nvSpPr>
        <p:spPr>
          <a:xfrm>
            <a:off x="6060911" y="6298174"/>
            <a:ext cx="374905" cy="365149"/>
          </a:xfrm>
          <a:prstGeom prst="ellips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3" tIns="45713" rIns="45713" bIns="45713" numCol="1" spcCol="38100" rtlCol="0" anchor="ctr">
            <a:noAutofit/>
          </a:bodyPr>
          <a:lstStyle/>
          <a:p>
            <a:pPr defTabSz="914309" hangingPunct="0">
              <a:defRPr/>
            </a:pPr>
            <a:endParaRPr lang="en-US" sz="1400" b="1" kern="0">
              <a:solidFill>
                <a:srgbClr val="0C102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1FF8F-6B8E-463E-8879-7F70FE1588BE}"/>
              </a:ext>
            </a:extLst>
          </p:cNvPr>
          <p:cNvSpPr/>
          <p:nvPr/>
        </p:nvSpPr>
        <p:spPr>
          <a:xfrm>
            <a:off x="-8925" y="200743"/>
            <a:ext cx="1425149" cy="847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AA6507-1B6B-4CA9-AC19-C3872C0BE1E3}"/>
              </a:ext>
            </a:extLst>
          </p:cNvPr>
          <p:cNvSpPr/>
          <p:nvPr/>
        </p:nvSpPr>
        <p:spPr>
          <a:xfrm>
            <a:off x="682931" y="4197664"/>
            <a:ext cx="11507482" cy="1490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33E8E-9EAE-4D2F-AC5B-1BB5F8195CF0}"/>
              </a:ext>
            </a:extLst>
          </p:cNvPr>
          <p:cNvSpPr/>
          <p:nvPr/>
        </p:nvSpPr>
        <p:spPr>
          <a:xfrm>
            <a:off x="1953209" y="4347711"/>
            <a:ext cx="7238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Way forward: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Enroll  125,000 additional out of school girls in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Establish 6 Model Virtual Schools for girls at Federal territory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4BD283-6995-4619-B1F1-8EBAC4F6CF07}"/>
              </a:ext>
            </a:extLst>
          </p:cNvPr>
          <p:cNvSpPr/>
          <p:nvPr/>
        </p:nvSpPr>
        <p:spPr>
          <a:xfrm>
            <a:off x="1953209" y="2519133"/>
            <a:ext cx="6092825" cy="1084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925" lvl="1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GB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768,000 </a:t>
            </a:r>
          </a:p>
          <a:p>
            <a:pPr marL="34925" lvl="1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Female students empowered and educated (60% of total)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3" name="Title 7">
            <a:extLst>
              <a:ext uri="{FF2B5EF4-FFF2-40B4-BE49-F238E27FC236}">
                <a16:creationId xmlns:a16="http://schemas.microsoft.com/office/drawing/2014/main" id="{CCE482B2-0512-4261-BB9A-FA0861A76D51}"/>
              </a:ext>
            </a:extLst>
          </p:cNvPr>
          <p:cNvSpPr txBox="1">
            <a:spLocks/>
          </p:cNvSpPr>
          <p:nvPr/>
        </p:nvSpPr>
        <p:spPr bwMode="gray">
          <a:xfrm>
            <a:off x="1444798" y="467620"/>
            <a:ext cx="10176965" cy="551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 b="0" i="0" u="none" strike="noStrike" kern="12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34925" lvl="1" defTabSz="914309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sz="4000" b="1" kern="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Taleemabad</a:t>
            </a:r>
            <a:endParaRPr lang="en-US" sz="4000" kern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EC454D9-3513-408C-8642-E43A3974586F}"/>
              </a:ext>
            </a:extLst>
          </p:cNvPr>
          <p:cNvSpPr/>
          <p:nvPr/>
        </p:nvSpPr>
        <p:spPr>
          <a:xfrm>
            <a:off x="541338" y="1279183"/>
            <a:ext cx="6150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  <a:cs typeface="Telenor Evolution Light" panose="020B0604020202020204" charset="0"/>
              </a:rPr>
              <a:t>Digital learning to augment the single national curriculum and empower teachers and educators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36E746E-9620-44C6-AFF7-8B5D3B220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8" y="255650"/>
            <a:ext cx="724905" cy="72490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E94DAC9-3A8E-4324-A54A-22631A6D9D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1" y="2519133"/>
            <a:ext cx="1167322" cy="1167322"/>
          </a:xfrm>
          <a:prstGeom prst="rect">
            <a:avLst/>
          </a:prstGeom>
        </p:spPr>
      </p:pic>
      <p:pic>
        <p:nvPicPr>
          <p:cNvPr id="8" name="Picture 7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E29D99A4-FD13-4B0B-B600-EC4B0D4CC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6" y="4321237"/>
            <a:ext cx="1284054" cy="1284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277D81-6FBA-4E18-9B8F-D333E80764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3"/>
          <a:stretch/>
        </p:blipFill>
        <p:spPr>
          <a:xfrm>
            <a:off x="6979626" y="0"/>
            <a:ext cx="5231661" cy="6117771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3DE09A5D-AF55-4073-9008-B17C9D6CD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81" y="5999282"/>
            <a:ext cx="903449" cy="950819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F7E1437D-9F00-45F2-8B36-D2DB36FD12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66" y="6139355"/>
            <a:ext cx="584465" cy="6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4999EBE-06BD-4150-923B-56C67251D99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056882" y="6292118"/>
            <a:ext cx="378934" cy="365149"/>
          </a:xfrm>
        </p:spPr>
        <p:txBody>
          <a:bodyPr/>
          <a:lstStyle/>
          <a:p>
            <a:pPr algn="ctr" defTabSz="914309" hangingPunct="0">
              <a:buClr>
                <a:srgbClr val="FFFFFF"/>
              </a:buClr>
              <a:defRPr/>
            </a:pPr>
            <a:fld id="{00000000-1234-1234-1234-123412341234}" type="slidenum">
              <a:rPr lang="en-GB" sz="1600" kern="0">
                <a:solidFill>
                  <a:srgbClr val="00B0F0"/>
                </a:solidFill>
                <a:latin typeface="Telenor" panose="02000000000000000000" pitchFamily="50" charset="0"/>
                <a:ea typeface="Source Sans Pro Light" panose="020B0403030403020204" pitchFamily="34" charset="0"/>
              </a:rPr>
              <a:pPr algn="ctr" defTabSz="914309" hangingPunct="0">
                <a:buClr>
                  <a:srgbClr val="FFFFFF"/>
                </a:buClr>
                <a:defRPr/>
              </a:pPr>
              <a:t>7</a:t>
            </a:fld>
            <a:endParaRPr lang="en-GB" sz="1600" kern="0" dirty="0">
              <a:solidFill>
                <a:srgbClr val="00B0F0"/>
              </a:solidFill>
              <a:latin typeface="Telenor" panose="02000000000000000000" pitchFamily="50" charset="0"/>
              <a:ea typeface="Source Sans Pro Light" panose="020B0403030403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B0A8C9-2A15-4C92-8214-AAD3E181C0EC}"/>
              </a:ext>
            </a:extLst>
          </p:cNvPr>
          <p:cNvSpPr/>
          <p:nvPr/>
        </p:nvSpPr>
        <p:spPr>
          <a:xfrm>
            <a:off x="6060911" y="6298174"/>
            <a:ext cx="374905" cy="365149"/>
          </a:xfrm>
          <a:prstGeom prst="ellips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3" tIns="45713" rIns="45713" bIns="45713" numCol="1" spcCol="38100" rtlCol="0" anchor="ctr">
            <a:noAutofit/>
          </a:bodyPr>
          <a:lstStyle/>
          <a:p>
            <a:pPr defTabSz="914309" hangingPunct="0">
              <a:defRPr/>
            </a:pPr>
            <a:endParaRPr lang="en-US" sz="1400" b="1" kern="0">
              <a:solidFill>
                <a:srgbClr val="0C102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AA6507-1B6B-4CA9-AC19-C3872C0BE1E3}"/>
              </a:ext>
            </a:extLst>
          </p:cNvPr>
          <p:cNvSpPr/>
          <p:nvPr/>
        </p:nvSpPr>
        <p:spPr>
          <a:xfrm>
            <a:off x="541338" y="4372296"/>
            <a:ext cx="11649075" cy="1315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63" name="Title 7">
            <a:extLst>
              <a:ext uri="{FF2B5EF4-FFF2-40B4-BE49-F238E27FC236}">
                <a16:creationId xmlns:a16="http://schemas.microsoft.com/office/drawing/2014/main" id="{CCE482B2-0512-4261-BB9A-FA0861A76D51}"/>
              </a:ext>
            </a:extLst>
          </p:cNvPr>
          <p:cNvSpPr txBox="1">
            <a:spLocks/>
          </p:cNvSpPr>
          <p:nvPr/>
        </p:nvSpPr>
        <p:spPr bwMode="gray">
          <a:xfrm>
            <a:off x="1444798" y="467620"/>
            <a:ext cx="10176965" cy="551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 b="0" i="0" u="none" strike="noStrike" kern="12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34925" lvl="1" defTabSz="914309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sz="4000" b="1" kern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Digital Birth Registration</a:t>
            </a:r>
            <a:endParaRPr lang="en-US" sz="4000" kern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BD4CD521-279C-4C8A-A033-724D41419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2"/>
          <a:stretch/>
        </p:blipFill>
        <p:spPr>
          <a:xfrm>
            <a:off x="5120216" y="-308"/>
            <a:ext cx="7070197" cy="609671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3EC454D9-3513-408C-8642-E43A3974586F}"/>
              </a:ext>
            </a:extLst>
          </p:cNvPr>
          <p:cNvSpPr/>
          <p:nvPr/>
        </p:nvSpPr>
        <p:spPr>
          <a:xfrm>
            <a:off x="539751" y="1190344"/>
            <a:ext cx="6993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  <a:cs typeface="Telenor Evolution Light" panose="020B0604020202020204" charset="0"/>
              </a:rPr>
              <a:t>To extend the fundamental right of identity to the children of Pakistan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1FF8F-6B8E-463E-8879-7F70FE1588BE}"/>
              </a:ext>
            </a:extLst>
          </p:cNvPr>
          <p:cNvSpPr/>
          <p:nvPr/>
        </p:nvSpPr>
        <p:spPr>
          <a:xfrm>
            <a:off x="-8925" y="200743"/>
            <a:ext cx="1425149" cy="847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4BD283-6995-4619-B1F1-8EBAC4F6CF07}"/>
              </a:ext>
            </a:extLst>
          </p:cNvPr>
          <p:cNvSpPr/>
          <p:nvPr/>
        </p:nvSpPr>
        <p:spPr>
          <a:xfrm>
            <a:off x="1877008" y="2329450"/>
            <a:ext cx="319742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lvl="1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GB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1.3 Million</a:t>
            </a:r>
          </a:p>
          <a:p>
            <a:pPr marL="34925" lvl="1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Girls out of total 2.5 million children registered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ED0FB0E-C6F3-46CD-9237-CAEA757EB6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6" y="2014715"/>
            <a:ext cx="1709076" cy="170907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1E38FF5-84FA-4A17-BCEB-6EE467268A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4" y="255461"/>
            <a:ext cx="724905" cy="72490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6856437-4C97-45FB-BFE1-6B89B7E1D1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0" y="4264537"/>
            <a:ext cx="1284054" cy="12840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1B33E8E-9EAE-4D2F-AC5B-1BB5F8195CF0}"/>
              </a:ext>
            </a:extLst>
          </p:cNvPr>
          <p:cNvSpPr/>
          <p:nvPr/>
        </p:nvSpPr>
        <p:spPr>
          <a:xfrm>
            <a:off x="1483630" y="4413214"/>
            <a:ext cx="45905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ource Sans Pro" panose="020B0503030403020204" pitchFamily="34" charset="0"/>
                <a:cs typeface="Arial" panose="020B0604020202020204" pitchFamily="34" charset="0"/>
              </a:rPr>
              <a:t>Way Forward: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  <a:cs typeface="Arial" panose="020B0604020202020204" pitchFamily="34" charset="0"/>
              </a:rPr>
              <a:t>Institutional mainstreaming of the DBR 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Scaling  Digital Birth Registration system beyond pilot districts across the provinces  </a:t>
            </a:r>
          </a:p>
        </p:txBody>
      </p: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3F5242F1-275D-474C-BE47-A8B9F8B43F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9" y="6151813"/>
            <a:ext cx="695325" cy="63988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E7B5C8C-7F7F-4E38-B7CF-18CC4CEAEB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20" y="6160805"/>
            <a:ext cx="626280" cy="63988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516C3B7-F93D-40E8-98E8-BBCEEE988F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051" y="6195350"/>
            <a:ext cx="1116270" cy="5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4999EBE-06BD-4150-923B-56C67251D99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6056882" y="6292118"/>
            <a:ext cx="378934" cy="365149"/>
          </a:xfrm>
        </p:spPr>
        <p:txBody>
          <a:bodyPr/>
          <a:lstStyle/>
          <a:p>
            <a:pPr algn="ctr" defTabSz="914309" hangingPunct="0">
              <a:buClr>
                <a:srgbClr val="FFFFFF"/>
              </a:buClr>
              <a:defRPr/>
            </a:pPr>
            <a:fld id="{00000000-1234-1234-1234-123412341234}" type="slidenum">
              <a:rPr lang="en-GB" sz="1600" kern="0">
                <a:solidFill>
                  <a:srgbClr val="00B0F0"/>
                </a:solidFill>
                <a:latin typeface="Telenor" panose="02000000000000000000" pitchFamily="50" charset="0"/>
                <a:ea typeface="Source Sans Pro Light" panose="020B0403030403020204" pitchFamily="34" charset="0"/>
              </a:rPr>
              <a:pPr algn="ctr" defTabSz="914309" hangingPunct="0">
                <a:buClr>
                  <a:srgbClr val="FFFFFF"/>
                </a:buClr>
                <a:defRPr/>
              </a:pPr>
              <a:t>8</a:t>
            </a:fld>
            <a:endParaRPr lang="en-GB" sz="1600" kern="0" dirty="0">
              <a:solidFill>
                <a:srgbClr val="00B0F0"/>
              </a:solidFill>
              <a:latin typeface="Telenor" panose="02000000000000000000" pitchFamily="50" charset="0"/>
              <a:ea typeface="Source Sans Pro Light" panose="020B0403030403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B0A8C9-2A15-4C92-8214-AAD3E181C0EC}"/>
              </a:ext>
            </a:extLst>
          </p:cNvPr>
          <p:cNvSpPr/>
          <p:nvPr/>
        </p:nvSpPr>
        <p:spPr>
          <a:xfrm>
            <a:off x="6060911" y="6298174"/>
            <a:ext cx="374905" cy="365149"/>
          </a:xfrm>
          <a:prstGeom prst="ellips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3" tIns="45713" rIns="45713" bIns="45713" numCol="1" spcCol="38100" rtlCol="0" anchor="ctr">
            <a:noAutofit/>
          </a:bodyPr>
          <a:lstStyle/>
          <a:p>
            <a:pPr defTabSz="914309" hangingPunct="0">
              <a:defRPr/>
            </a:pPr>
            <a:endParaRPr lang="en-US" sz="1400" b="1" kern="0">
              <a:solidFill>
                <a:srgbClr val="0C102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51FF8F-6B8E-463E-8879-7F70FE1588BE}"/>
              </a:ext>
            </a:extLst>
          </p:cNvPr>
          <p:cNvSpPr/>
          <p:nvPr/>
        </p:nvSpPr>
        <p:spPr>
          <a:xfrm>
            <a:off x="-8925" y="200743"/>
            <a:ext cx="1425149" cy="847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CAA6507-1B6B-4CA9-AC19-C3872C0BE1E3}"/>
              </a:ext>
            </a:extLst>
          </p:cNvPr>
          <p:cNvSpPr/>
          <p:nvPr/>
        </p:nvSpPr>
        <p:spPr>
          <a:xfrm>
            <a:off x="563188" y="4452500"/>
            <a:ext cx="11627226" cy="13054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B33E8E-9EAE-4D2F-AC5B-1BB5F8195CF0}"/>
              </a:ext>
            </a:extLst>
          </p:cNvPr>
          <p:cNvSpPr/>
          <p:nvPr/>
        </p:nvSpPr>
        <p:spPr>
          <a:xfrm>
            <a:off x="1920667" y="4503435"/>
            <a:ext cx="57973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Source Sans Pro" panose="020B0503030403020204" pitchFamily="34" charset="0"/>
                <a:cs typeface="Arial" panose="020B0604020202020204" pitchFamily="34" charset="0"/>
              </a:rPr>
              <a:t>Way Forward: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continue educating females using ICTs to be financially independent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continue promoting </a:t>
            </a:r>
            <a:r>
              <a:rPr lang="en-US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agri</a:t>
            </a: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and home based livelihood for women in rural Pakistan</a:t>
            </a:r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8659376A-B5B4-4C25-97D8-59F33728EE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2" y="4372906"/>
            <a:ext cx="1205911" cy="1205911"/>
          </a:xfrm>
          <a:prstGeom prst="rect">
            <a:avLst/>
          </a:prstGeom>
        </p:spPr>
      </p:pic>
      <p:pic>
        <p:nvPicPr>
          <p:cNvPr id="33" name="Picture 3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312E388-319C-4407-8CAC-E82989F20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9" y="2500626"/>
            <a:ext cx="1284054" cy="128405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D4BD283-6995-4619-B1F1-8EBAC4F6CF07}"/>
              </a:ext>
            </a:extLst>
          </p:cNvPr>
          <p:cNvSpPr/>
          <p:nvPr/>
        </p:nvSpPr>
        <p:spPr>
          <a:xfrm>
            <a:off x="1691955" y="2456590"/>
            <a:ext cx="456654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lvl="1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GB" sz="4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500,000+</a:t>
            </a:r>
          </a:p>
          <a:p>
            <a:pPr marL="34925" lvl="1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women subscribers from mostly rural and Agri-focused regions of Pakistan</a:t>
            </a:r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3" name="Title 7">
            <a:extLst>
              <a:ext uri="{FF2B5EF4-FFF2-40B4-BE49-F238E27FC236}">
                <a16:creationId xmlns:a16="http://schemas.microsoft.com/office/drawing/2014/main" id="{CCE482B2-0512-4261-BB9A-FA0861A76D51}"/>
              </a:ext>
            </a:extLst>
          </p:cNvPr>
          <p:cNvSpPr txBox="1">
            <a:spLocks/>
          </p:cNvSpPr>
          <p:nvPr/>
        </p:nvSpPr>
        <p:spPr bwMode="gray">
          <a:xfrm>
            <a:off x="1444798" y="467620"/>
            <a:ext cx="10176965" cy="5519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 b="0" i="0" u="none" strike="noStrike" kern="12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marL="34925" lvl="1" defTabSz="914309">
              <a:spcBef>
                <a:spcPts val="300"/>
              </a:spcBef>
              <a:buClr>
                <a:srgbClr val="000000"/>
              </a:buClr>
              <a:buSzPct val="100000"/>
            </a:pPr>
            <a:r>
              <a:rPr lang="en-US" sz="2800" b="1" kern="0" dirty="0">
                <a:solidFill>
                  <a:schemeClr val="tx1"/>
                </a:solidFill>
                <a:latin typeface="+mn-lt"/>
              </a:rPr>
              <a:t>Khushal </a:t>
            </a:r>
            <a:r>
              <a:rPr lang="en-US" sz="2800" b="1" kern="0" dirty="0" err="1">
                <a:solidFill>
                  <a:schemeClr val="tx1"/>
                </a:solidFill>
                <a:latin typeface="+mn-lt"/>
              </a:rPr>
              <a:t>Aangan</a:t>
            </a:r>
            <a:endParaRPr lang="en-US" sz="28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D16C001E-B27C-4643-85A2-776A40FAE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8" y="245826"/>
            <a:ext cx="797397" cy="7973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8ED2B-3DCC-42B1-BEB8-B004DD2D61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6"/>
          <a:stretch/>
        </p:blipFill>
        <p:spPr>
          <a:xfrm>
            <a:off x="5894084" y="0"/>
            <a:ext cx="6296330" cy="608511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3EC454D9-3513-408C-8642-E43A3974586F}"/>
              </a:ext>
            </a:extLst>
          </p:cNvPr>
          <p:cNvSpPr/>
          <p:nvPr/>
        </p:nvSpPr>
        <p:spPr>
          <a:xfrm>
            <a:off x="539418" y="1169823"/>
            <a:ext cx="6217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Source Sans Pro" panose="020B0503030403020204" pitchFamily="34" charset="0"/>
                <a:ea typeface="Source Sans Pro" panose="020B0503030403020204" pitchFamily="34" charset="0"/>
                <a:cs typeface="Telenor Evolution Light" panose="020B0604020202020204" charset="0"/>
              </a:rPr>
              <a:t>To empower rural Pakistani women by providing them awareness and information  health &amp; nutrition, livestock &amp; household management and internet literacy</a:t>
            </a:r>
          </a:p>
        </p:txBody>
      </p:sp>
    </p:spTree>
    <p:extLst>
      <p:ext uri="{BB962C8B-B14F-4D97-AF65-F5344CB8AC3E}">
        <p14:creationId xmlns:p14="http://schemas.microsoft.com/office/powerpoint/2010/main" val="8773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76C7-205F-41E5-85F6-D96721DC8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4090549"/>
            <a:ext cx="11109600" cy="1312489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8BC203-D3CC-42F2-857D-302C740B2DBB}"/>
              </a:ext>
            </a:extLst>
          </p:cNvPr>
          <p:cNvSpPr/>
          <p:nvPr/>
        </p:nvSpPr>
        <p:spPr>
          <a:xfrm>
            <a:off x="251927" y="6494105"/>
            <a:ext cx="2901820" cy="335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C62B2D-74D9-46F9-9D7F-CA8312BBCA32}"/>
              </a:ext>
            </a:extLst>
          </p:cNvPr>
          <p:cNvSpPr/>
          <p:nvPr/>
        </p:nvSpPr>
        <p:spPr>
          <a:xfrm>
            <a:off x="3816591" y="2559188"/>
            <a:ext cx="4558818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lvl="1" algn="ctr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Society is Unity in Diversity</a:t>
            </a:r>
          </a:p>
          <a:p>
            <a:pPr marL="34925" lvl="1" algn="ctr" defTabSz="914309">
              <a:spcBef>
                <a:spcPts val="300"/>
              </a:spcBef>
              <a:buClr>
                <a:schemeClr val="bg1"/>
              </a:buClr>
              <a:buSzPct val="100000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George H Mead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B93BBEE-EDFA-46F8-B61B-A6DB7FB29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05" y="537097"/>
            <a:ext cx="1470038" cy="9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is is the title or headline. It can be on two lines.&amp;quot;&quot;/&gt;&lt;property id=&quot;20307&quot; value=&quot;679&quot;/&gt;&lt;/object&gt;&lt;object type=&quot;3&quot; unique_id=&quot;10004&quot;&gt;&lt;property id=&quot;20148&quot; value=&quot;5&quot;/&gt;&lt;property id=&quot;20300&quot; value=&quot;Slide 2 - &amp;quot;This is the title or headline. It can be on two lines.&amp;quot;&quot;/&gt;&lt;property id=&quot;20307&quot; value=&quot;378&quot;/&gt;&lt;/object&gt;&lt;object type=&quot;3&quot; unique_id=&quot;10005&quot;&gt;&lt;property id=&quot;20148&quot; value=&quot;5&quot;/&gt;&lt;property id=&quot;20300&quot; value=&quot;Slide 3&quot;/&gt;&lt;property id=&quot;20307&quot; value=&quot;714&quot;/&gt;&lt;/object&gt;&lt;object type=&quot;3&quot; unique_id=&quot;10006&quot;&gt;&lt;property id=&quot;20148&quot; value=&quot;5&quot;/&gt;&lt;property id=&quot;20300&quot; value=&quot;Slide 4&quot;/&gt;&lt;property id=&quot;20307&quot; value=&quot;706&quot;/&gt;&lt;/object&gt;&lt;object type=&quot;3&quot; unique_id=&quot;10007&quot;&gt;&lt;property id=&quot;20148&quot; value=&quot;5&quot;/&gt;&lt;property id=&quot;20300&quot; value=&quot;Slide 5 - &amp;quot;Text page headline&amp;quot;&quot;/&gt;&lt;property id=&quot;20307&quot; value=&quot;681&quot;/&gt;&lt;/object&gt;&lt;object type=&quot;3&quot; unique_id=&quot;10008&quot;&gt;&lt;property id=&quot;20148&quot; value=&quot;5&quot;/&gt;&lt;property id=&quot;20300&quot; value=&quot;Slide 6 - &amp;quot;Text page headline&amp;quot;&quot;/&gt;&lt;property id=&quot;20307&quot; value=&quot;717&quot;/&gt;&lt;/object&gt;&lt;object type=&quot;3&quot; unique_id=&quot;10009&quot;&gt;&lt;property id=&quot;20148&quot; value=&quot;5&quot;/&gt;&lt;property id=&quot;20300&quot; value=&quot;Slide 7 - &amp;quot;Headline text for the Text 1-column page&amp;quot;&quot;/&gt;&lt;property id=&quot;20307&quot; value=&quot;718&quot;/&gt;&lt;/object&gt;&lt;object type=&quot;3&quot; unique_id=&quot;10010&quot;&gt;&lt;property id=&quot;20148&quot; value=&quot;5&quot;/&gt;&lt;property id=&quot;20300&quot; value=&quot;Slide 8 - &amp;quot;Headline text for the Text 2-column page&amp;quot;&quot;/&gt;&lt;property id=&quot;20307&quot; value=&quot;719&quot;/&gt;&lt;/object&gt;&lt;object type=&quot;3&quot; unique_id=&quot;10011&quot;&gt;&lt;property id=&quot;20148&quot; value=&quot;5&quot;/&gt;&lt;property id=&quot;20300&quot; value=&quot;Slide 9 - &amp;quot;Headline text for the Text 3-column page&amp;quot;&quot;/&gt;&lt;property id=&quot;20307&quot; value=&quot;720&quot;/&gt;&lt;/object&gt;&lt;object type=&quot;3&quot; unique_id=&quot;10012&quot;&gt;&lt;property id=&quot;20148&quot; value=&quot;5&quot;/&gt;&lt;property id=&quot;20300&quot; value=&quot;Slide 10 - &amp;quot;Charts&amp;quot;&quot;/&gt;&lt;property id=&quot;20307&quot; value=&quot;677&quot;/&gt;&lt;/object&gt;&lt;object type=&quot;3&quot; unique_id=&quot;10013&quot;&gt;&lt;property id=&quot;20148&quot; value=&quot;5&quot;/&gt;&lt;property id=&quot;20300&quot; value=&quot;Slide 11 - &amp;quot; &amp;quot;&quot;/&gt;&lt;property id=&quot;20307&quot; value=&quot;721&quot;/&gt;&lt;/object&gt;&lt;object type=&quot;3&quot; unique_id=&quot;10014&quot;&gt;&lt;property id=&quot;20148&quot; value=&quot;5&quot;/&gt;&lt;property id=&quot;20300&quot; value=&quot;Slide 12&quot;/&gt;&lt;property id=&quot;20307&quot; value=&quot;700&quot;/&gt;&lt;/object&gt;&lt;object type=&quot;3&quot; unique_id=&quot;10015&quot;&gt;&lt;property id=&quot;20148&quot; value=&quot;5&quot;/&gt;&lt;property id=&quot;20300&quot; value=&quot;Slide 13&quot;/&gt;&lt;property id=&quot;20307&quot; value=&quot;722&quot;/&gt;&lt;/object&gt;&lt;object type=&quot;3&quot; unique_id=&quot;10016&quot;&gt;&lt;property id=&quot;20148&quot; value=&quot;5&quot;/&gt;&lt;property id=&quot;20300&quot; value=&quot;Slide 14&quot;/&gt;&lt;property id=&quot;20307&quot; value=&quot;723&quot;/&gt;&lt;/object&gt;&lt;object type=&quot;3&quot; unique_id=&quot;10017&quot;&gt;&lt;property id=&quot;20148&quot; value=&quot;5&quot;/&gt;&lt;property id=&quot;20300&quot; value=&quot;Slide 15 - &amp;quot;Headline on two lines like this&amp;quot;&quot;/&gt;&lt;property id=&quot;20307&quot; value=&quot;727&quot;/&gt;&lt;/object&gt;&lt;object type=&quot;3&quot; unique_id=&quot;10018&quot;&gt;&lt;property id=&quot;20148&quot; value=&quot;5&quot;/&gt;&lt;property id=&quot;20300&quot; value=&quot;Slide 16 - &amp;quot;Text + Image 50:50&amp;quot;&quot;/&gt;&lt;property id=&quot;20307&quot; value=&quot;724&quot;/&gt;&lt;/object&gt;&lt;object type=&quot;3&quot; unique_id=&quot;10019&quot;&gt;&lt;property id=&quot;20148&quot; value=&quot;5&quot;/&gt;&lt;property id=&quot;20300&quot; value=&quot;Slide 17 - &amp;quot;This is Text + Image 60:40 where the text is given more space&amp;quot;&quot;/&gt;&lt;property id=&quot;20307&quot; value=&quot;728&quot;/&gt;&lt;/object&gt;&lt;object type=&quot;3&quot; unique_id=&quot;10020&quot;&gt;&lt;property id=&quot;20148&quot; value=&quot;5&quot;/&gt;&lt;property id=&quot;20300&quot; value=&quot;Slide 18 - &amp;quot;This is the end.&amp;quot;&quot;/&gt;&lt;property id=&quot;20307&quot; value=&quot;694&quot;/&gt;&lt;/object&gt;&lt;object type=&quot;3&quot; unique_id=&quot;10021&quot;&gt;&lt;property id=&quot;20148&quot; value=&quot;5&quot;/&gt;&lt;property id=&quot;20300&quot; value=&quot;Slide 19 - &amp;quot;This is the end.&amp;quot;&quot;/&gt;&lt;property id=&quot;20307&quot; value=&quot;696&quot;/&gt;&lt;/object&gt;&lt;object type=&quot;3&quot; unique_id=&quot;10024&quot;&gt;&lt;property id=&quot;20148&quot; value=&quot;5&quot;/&gt;&lt;property id=&quot;20300&quot; value=&quot;Slide 22 - &amp;quot;Logos black&amp;quot;&quot;/&gt;&lt;property id=&quot;20307&quot; value=&quot;772&quot;/&gt;&lt;/object&gt;&lt;object type=&quot;3&quot; unique_id=&quot;11890&quot;&gt;&lt;property id=&quot;20148&quot; value=&quot;5&quot;/&gt;&lt;property id=&quot;20300&quot; value=&quot;Slide 20 - &amp;quot;Colour palette / logo size&amp;quot;&quot;/&gt;&lt;property id=&quot;20307&quot; value=&quot;768&quot;/&gt;&lt;/object&gt;&lt;object type=&quot;3&quot; unique_id=&quot;11891&quot;&gt;&lt;property id=&quot;20148&quot; value=&quot;5&quot;/&gt;&lt;property id=&quot;20300&quot; value=&quot;Slide 21 - &amp;quot;Logos white&amp;quot;&quot;/&gt;&lt;property id=&quot;20307&quot; value=&quot;771&quot;/&gt;&lt;/object&gt;&lt;/object&gt;&lt;object type=&quot;8&quot; unique_id=&quot;10048&quot;&gt;&lt;/object&gt;&lt;/object&gt;&lt;/database&gt;"/>
  <p:tag name="SECTOMILLISECCONVERTED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n2I47hQM.VaFvWTXooT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_KPQglQdOqRx0dicOu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XltulQ2GqUSzt3BE1k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NC2EU_Rru5W4HNlZnAO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uJnrJoQ9SljwFgOLP9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29GwJJQzG.1.u31zAa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KJ3TSuRk.jjgeMUrYJ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OZAVDKTrahwSzEn9NM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nor_Group_Master_16x9_EN_PROFESSIONAL_Verdana">
  <a:themeElements>
    <a:clrScheme name="Teleonor-Henrik-1806">
      <a:dk1>
        <a:srgbClr val="0C1026"/>
      </a:dk1>
      <a:lt1>
        <a:srgbClr val="FFFFFF"/>
      </a:lt1>
      <a:dk2>
        <a:srgbClr val="9CE7F5"/>
      </a:dk2>
      <a:lt2>
        <a:srgbClr val="B2C3FF"/>
      </a:lt2>
      <a:accent1>
        <a:srgbClr val="19AAF8"/>
      </a:accent1>
      <a:accent2>
        <a:srgbClr val="B0F0B2"/>
      </a:accent2>
      <a:accent3>
        <a:srgbClr val="FDF192"/>
      </a:accent3>
      <a:accent4>
        <a:srgbClr val="FFCB96"/>
      </a:accent4>
      <a:accent5>
        <a:srgbClr val="FFB4B4"/>
      </a:accent5>
      <a:accent6>
        <a:srgbClr val="FFBCDE"/>
      </a:accent6>
      <a:hlink>
        <a:srgbClr val="007AD0"/>
      </a:hlink>
      <a:folHlink>
        <a:srgbClr val="7F7F7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tIns="46800" rIns="90000" bIns="4680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lenor_Group_Master_16x9_EN_PROFESSIONAL_Verdana.potx" id="{6E4A7B6D-72F4-4362-AD14-A406472551CD}" vid="{365579ED-9174-4EAD-B641-944F00F921AC}"/>
    </a:ext>
  </a:extLst>
</a:theme>
</file>

<file path=ppt/theme/theme2.xml><?xml version="1.0" encoding="utf-8"?>
<a:theme xmlns:a="http://schemas.openxmlformats.org/drawingml/2006/main" name="Larissa">
  <a:themeElements>
    <a:clrScheme name="Teleonor-Henrik-1806">
      <a:dk1>
        <a:srgbClr val="0C1026"/>
      </a:dk1>
      <a:lt1>
        <a:srgbClr val="FFFFFF"/>
      </a:lt1>
      <a:dk2>
        <a:srgbClr val="9CE7F5"/>
      </a:dk2>
      <a:lt2>
        <a:srgbClr val="B2C3FF"/>
      </a:lt2>
      <a:accent1>
        <a:srgbClr val="19AAF8"/>
      </a:accent1>
      <a:accent2>
        <a:srgbClr val="B0F0B2"/>
      </a:accent2>
      <a:accent3>
        <a:srgbClr val="FDF192"/>
      </a:accent3>
      <a:accent4>
        <a:srgbClr val="FFCB96"/>
      </a:accent4>
      <a:accent5>
        <a:srgbClr val="FFB4B4"/>
      </a:accent5>
      <a:accent6>
        <a:srgbClr val="FFBCDE"/>
      </a:accent6>
      <a:hlink>
        <a:srgbClr val="007AD0"/>
      </a:hlink>
      <a:folHlink>
        <a:srgbClr val="7F7F7F"/>
      </a:folHlink>
    </a:clrScheme>
    <a:fontScheme name="Benutzerdefiniert 3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leonor-Henrik-1806">
      <a:dk1>
        <a:srgbClr val="0C1026"/>
      </a:dk1>
      <a:lt1>
        <a:srgbClr val="FFFFFF"/>
      </a:lt1>
      <a:dk2>
        <a:srgbClr val="9CE7F5"/>
      </a:dk2>
      <a:lt2>
        <a:srgbClr val="B2C3FF"/>
      </a:lt2>
      <a:accent1>
        <a:srgbClr val="19AAF8"/>
      </a:accent1>
      <a:accent2>
        <a:srgbClr val="B0F0B2"/>
      </a:accent2>
      <a:accent3>
        <a:srgbClr val="FDF192"/>
      </a:accent3>
      <a:accent4>
        <a:srgbClr val="FFCB96"/>
      </a:accent4>
      <a:accent5>
        <a:srgbClr val="FFB4B4"/>
      </a:accent5>
      <a:accent6>
        <a:srgbClr val="FFBCDE"/>
      </a:accent6>
      <a:hlink>
        <a:srgbClr val="007AD0"/>
      </a:hlink>
      <a:folHlink>
        <a:srgbClr val="7F7F7F"/>
      </a:folHlink>
    </a:clrScheme>
    <a:fontScheme name="Benutzerdefiniert 3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Telenor_Group_Master_16x9_EN_PROFESSIONAL_Verdana</Template>
  <TotalTime>139437</TotalTime>
  <Words>501</Words>
  <Application>Microsoft Office PowerPoint</Application>
  <PresentationFormat>Custom</PresentationFormat>
  <Paragraphs>76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Candara</vt:lpstr>
      <vt:lpstr>Source Sans Pro</vt:lpstr>
      <vt:lpstr>Telenor</vt:lpstr>
      <vt:lpstr>Verdana</vt:lpstr>
      <vt:lpstr>Telenor_Group_Master_16x9_EN_PROFESSIONAL_Verdana</vt:lpstr>
      <vt:lpstr>think-cell Slide</vt:lpstr>
      <vt:lpstr>Telenor Pakistan in collaboration with PTA #HerDigitalPakistan Accelerating Gender Inclusion in ICTs February 2022</vt:lpstr>
      <vt:lpstr>PowerPoint Presentation</vt:lpstr>
      <vt:lpstr>Safe Internet </vt:lpstr>
      <vt:lpstr>Open Mind Pakistan</vt:lpstr>
      <vt:lpstr>Naya Aaghaz</vt:lpstr>
      <vt:lpstr>PowerPoint Presentation</vt:lpstr>
      <vt:lpstr>PowerPoint Presentation</vt:lpstr>
      <vt:lpstr>PowerPoint Presentation</vt:lpstr>
      <vt:lpstr>Thank You </vt:lpstr>
    </vt:vector>
  </TitlesOfParts>
  <Company>Telenor ASA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Template</dc:title>
  <dc:creator>Rohde Nordhus Gry</dc:creator>
  <dc:description>www.telenor.com</dc:description>
  <cp:lastModifiedBy>Abdullah Abdur Rehman Khan</cp:lastModifiedBy>
  <cp:revision>792</cp:revision>
  <cp:lastPrinted>2019-10-21T06:54:29Z</cp:lastPrinted>
  <dcterms:created xsi:type="dcterms:W3CDTF">2019-10-03T06:41:07Z</dcterms:created>
  <dcterms:modified xsi:type="dcterms:W3CDTF">2022-02-21T11:13:21Z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604d2c9-1577-460e-b668-57374a0216c3_Enabled">
    <vt:lpwstr>true</vt:lpwstr>
  </property>
  <property fmtid="{D5CDD505-2E9C-101B-9397-08002B2CF9AE}" pid="3" name="MSIP_Label_f604d2c9-1577-460e-b668-57374a0216c3_SetDate">
    <vt:lpwstr>2022-02-21T11:13:21Z</vt:lpwstr>
  </property>
  <property fmtid="{D5CDD505-2E9C-101B-9397-08002B2CF9AE}" pid="4" name="MSIP_Label_f604d2c9-1577-460e-b668-57374a0216c3_Method">
    <vt:lpwstr>Standard</vt:lpwstr>
  </property>
  <property fmtid="{D5CDD505-2E9C-101B-9397-08002B2CF9AE}" pid="5" name="MSIP_Label_f604d2c9-1577-460e-b668-57374a0216c3_Name">
    <vt:lpwstr>f604d2c9-1577-460e-b668-57374a0216c3</vt:lpwstr>
  </property>
  <property fmtid="{D5CDD505-2E9C-101B-9397-08002B2CF9AE}" pid="6" name="MSIP_Label_f604d2c9-1577-460e-b668-57374a0216c3_SiteId">
    <vt:lpwstr>1676489c-5c72-46b7-ba63-9ab90c4aad44</vt:lpwstr>
  </property>
  <property fmtid="{D5CDD505-2E9C-101B-9397-08002B2CF9AE}" pid="7" name="MSIP_Label_f604d2c9-1577-460e-b668-57374a0216c3_ActionId">
    <vt:lpwstr>9084227c-a079-4f56-aba9-4e0185809fd8</vt:lpwstr>
  </property>
  <property fmtid="{D5CDD505-2E9C-101B-9397-08002B2CF9AE}" pid="8" name="MSIP_Label_f604d2c9-1577-460e-b668-57374a0216c3_ContentBits">
    <vt:lpwstr>2</vt:lpwstr>
  </property>
</Properties>
</file>